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 id="2147484311" r:id="rId6"/>
  </p:sldMasterIdLst>
  <p:notesMasterIdLst>
    <p:notesMasterId r:id="rId64"/>
  </p:notesMasterIdLst>
  <p:handoutMasterIdLst>
    <p:handoutMasterId r:id="rId65"/>
  </p:handoutMasterIdLst>
  <p:sldIdLst>
    <p:sldId id="1413" r:id="rId7"/>
    <p:sldId id="1414" r:id="rId8"/>
    <p:sldId id="1415" r:id="rId9"/>
    <p:sldId id="1416" r:id="rId10"/>
    <p:sldId id="1417" r:id="rId11"/>
    <p:sldId id="1418" r:id="rId12"/>
    <p:sldId id="1419" r:id="rId13"/>
    <p:sldId id="1420" r:id="rId14"/>
    <p:sldId id="1421" r:id="rId15"/>
    <p:sldId id="1422" r:id="rId16"/>
    <p:sldId id="1423" r:id="rId17"/>
    <p:sldId id="1424" r:id="rId18"/>
    <p:sldId id="1425" r:id="rId19"/>
    <p:sldId id="1426" r:id="rId20"/>
    <p:sldId id="1427" r:id="rId21"/>
    <p:sldId id="1428" r:id="rId22"/>
    <p:sldId id="1429" r:id="rId23"/>
    <p:sldId id="1430" r:id="rId24"/>
    <p:sldId id="1431" r:id="rId25"/>
    <p:sldId id="1432" r:id="rId26"/>
    <p:sldId id="1433" r:id="rId27"/>
    <p:sldId id="1434" r:id="rId28"/>
    <p:sldId id="1435" r:id="rId29"/>
    <p:sldId id="1436" r:id="rId30"/>
    <p:sldId id="1437" r:id="rId31"/>
    <p:sldId id="1438" r:id="rId32"/>
    <p:sldId id="1439" r:id="rId33"/>
    <p:sldId id="1440" r:id="rId34"/>
    <p:sldId id="1441" r:id="rId35"/>
    <p:sldId id="1442" r:id="rId36"/>
    <p:sldId id="1443" r:id="rId37"/>
    <p:sldId id="1444" r:id="rId38"/>
    <p:sldId id="1445" r:id="rId39"/>
    <p:sldId id="1446" r:id="rId40"/>
    <p:sldId id="1447" r:id="rId41"/>
    <p:sldId id="1448" r:id="rId42"/>
    <p:sldId id="1449" r:id="rId43"/>
    <p:sldId id="1450" r:id="rId44"/>
    <p:sldId id="1451" r:id="rId45"/>
    <p:sldId id="1452" r:id="rId46"/>
    <p:sldId id="1453" r:id="rId47"/>
    <p:sldId id="1454" r:id="rId48"/>
    <p:sldId id="1455" r:id="rId49"/>
    <p:sldId id="1456" r:id="rId50"/>
    <p:sldId id="1457" r:id="rId51"/>
    <p:sldId id="1458" r:id="rId52"/>
    <p:sldId id="1459" r:id="rId53"/>
    <p:sldId id="1460" r:id="rId54"/>
    <p:sldId id="1461" r:id="rId55"/>
    <p:sldId id="1462" r:id="rId56"/>
    <p:sldId id="1463" r:id="rId57"/>
    <p:sldId id="1464" r:id="rId58"/>
    <p:sldId id="1469" r:id="rId59"/>
    <p:sldId id="1470" r:id="rId60"/>
    <p:sldId id="1466" r:id="rId61"/>
    <p:sldId id="1467" r:id="rId62"/>
    <p:sldId id="1468"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35FF1B32-12B8-492E-B6DA-DE5AF3A7929F}">
          <p14:sldIdLst>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9"/>
            <p14:sldId id="1470"/>
            <p14:sldId id="1466"/>
            <p14:sldId id="1467"/>
            <p14:sldId id="14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730" autoAdjust="0"/>
  </p:normalViewPr>
  <p:slideViewPr>
    <p:cSldViewPr snapToObjects="1">
      <p:cViewPr varScale="1">
        <p:scale>
          <a:sx n="116" d="100"/>
          <a:sy n="116" d="100"/>
        </p:scale>
        <p:origin x="84" y="372"/>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75" d="100"/>
        <a:sy n="75" d="100"/>
      </p:scale>
      <p:origin x="0" y="-192"/>
    </p:cViewPr>
  </p:sorterViewPr>
  <p:notesViewPr>
    <p:cSldViewPr snapToObjects="1" showGuides="1">
      <p:cViewPr varScale="1">
        <p:scale>
          <a:sx n="81" d="100"/>
          <a:sy n="81" d="100"/>
        </p:scale>
        <p:origin x="222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5/15/2014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8717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22521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466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01280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91433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0F4261-C7B2-4974-B242-CDD5F9691F9D}"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2415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5435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4801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5590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4293CB-B54B-4544-BA09-B3BF87280F4D}"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15760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8926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785647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5598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9518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6467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4650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275650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649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656257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92120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76243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63648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5/15/2014</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09505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685477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682594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41316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52231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49873C-12F9-44F3-A573-4211FA2D88C0}"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25003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7227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77346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80981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394871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5/15/2014</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082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07278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10808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52475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076758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98850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23520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309198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32819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730602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225452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5/15/2014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79092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7150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05527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999149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746243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972112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187975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4177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2585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38556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4495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solidFill>
                  <a:prstClr val="black"/>
                </a:solidFill>
              </a:rPr>
              <a:pPr/>
              <a:t>5/15/2014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99522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
        <p:nvSpPr>
          <p:cNvPr id="6"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7"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8078416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034373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872429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3179606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50575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51019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3352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5029852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
        <p:nvSpPr>
          <p:cNvPr id="11"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4694915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061272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165911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60996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025182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282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6452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60987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8620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49927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033326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7571001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8107912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2255286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5572892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0433753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601860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7685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07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629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7310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09421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716845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25700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958730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803927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618750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982434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82766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54898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8699254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438171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017435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446748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15881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7781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303768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347820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7231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567341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4600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16092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781059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19917444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97920771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55289764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1454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0873200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9617258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17494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8033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34101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0139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59324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7164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2.png"/><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2.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095225832"/>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395388430"/>
      </p:ext>
    </p:extLst>
  </p:cSld>
  <p:clrMap bg1="dk1" tx1="lt1" bg2="dk2" tx2="lt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50.xml"/><Relationship Id="rId5" Type="http://schemas.openxmlformats.org/officeDocument/2006/relationships/image" Target="../media/image10.jp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61.xml"/><Relationship Id="rId5" Type="http://schemas.openxmlformats.org/officeDocument/2006/relationships/image" Target="../media/image16.jp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image" Target="../media/image26.jpg"/><Relationship Id="rId17" Type="http://schemas.openxmlformats.org/officeDocument/2006/relationships/image" Target="../media/image31.jpg"/><Relationship Id="rId2" Type="http://schemas.openxmlformats.org/officeDocument/2006/relationships/notesSlide" Target="../notesSlides/notesSlide28.xml"/><Relationship Id="rId16" Type="http://schemas.openxmlformats.org/officeDocument/2006/relationships/image" Target="../media/image30.jpg"/><Relationship Id="rId1" Type="http://schemas.openxmlformats.org/officeDocument/2006/relationships/slideLayout" Target="../slideLayouts/slideLayout61.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5" Type="http://schemas.openxmlformats.org/officeDocument/2006/relationships/image" Target="../media/image2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com/b/pfxteam/archive/2012/03/24/10287244.aspx" TargetMode="External"/><Relationship Id="rId2" Type="http://schemas.openxmlformats.org/officeDocument/2006/relationships/notesSlide" Target="../notesSlides/notesSlide37.xml"/><Relationship Id="rId1" Type="http://schemas.openxmlformats.org/officeDocument/2006/relationships/slideLayout" Target="../slideLayouts/slideLayout61.xml"/><Relationship Id="rId4" Type="http://schemas.openxmlformats.org/officeDocument/2006/relationships/hyperlink" Target="http://blogs.msdn.com/b/pfxteam/archive/2012/04/13/10293638.aspx"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0.xml"/><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hyperlink" Target="http://blogs.msdn.com/b/pfxteam" TargetMode="External"/><Relationship Id="rId2" Type="http://schemas.openxmlformats.org/officeDocument/2006/relationships/notesSlide" Target="../notesSlides/notesSlide52.xml"/><Relationship Id="rId1" Type="http://schemas.openxmlformats.org/officeDocument/2006/relationships/slideLayout" Target="../slideLayouts/slideLayout45.xml"/><Relationship Id="rId5" Type="http://schemas.openxmlformats.org/officeDocument/2006/relationships/hyperlink" Target="http://blog.stephencleary.com/" TargetMode="External"/><Relationship Id="rId4" Type="http://schemas.openxmlformats.org/officeDocument/2006/relationships/hyperlink" Target="http://blogs.msdn.com/b/lucian"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oleObject" Target="../embeddings/oleObject1.bin"/><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hyperlink" Target="http://aka.ms/aivsix" TargetMode="External"/><Relationship Id="rId17" Type="http://schemas.openxmlformats.org/officeDocument/2006/relationships/image" Target="../media/image43.png"/><Relationship Id="rId2" Type="http://schemas.openxmlformats.org/officeDocument/2006/relationships/slideLayout" Target="../slideLayouts/slideLayout82.xml"/><Relationship Id="rId16" Type="http://schemas.openxmlformats.org/officeDocument/2006/relationships/image" Target="../media/image42.png"/><Relationship Id="rId1" Type="http://schemas.openxmlformats.org/officeDocument/2006/relationships/vmlDrawing" Target="../drawings/vmlDrawing1.vml"/><Relationship Id="rId6" Type="http://schemas.openxmlformats.org/officeDocument/2006/relationships/image" Target="../media/image37.png"/><Relationship Id="rId11" Type="http://schemas.openxmlformats.org/officeDocument/2006/relationships/hyperlink" Target="http://visualstudio.com/" TargetMode="External"/><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image" Target="../media/image2.png"/><Relationship Id="rId4" Type="http://schemas.openxmlformats.org/officeDocument/2006/relationships/hyperlink" Target="http://aka.ms/msdn_teched" TargetMode="External"/><Relationship Id="rId9" Type="http://schemas.openxmlformats.org/officeDocument/2006/relationships/image" Target="../media/image40.gif"/><Relationship Id="rId14" Type="http://schemas.openxmlformats.org/officeDocument/2006/relationships/image" Target="../media/image34.emf"/></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50.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50.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5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74305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 e)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base</a:t>
            </a:r>
            <a:r>
              <a:rPr lang="en-US" sz="1800" dirty="0" err="1" smtClean="0">
                <a:solidFill>
                  <a:srgbClr val="000000"/>
                </a:solidFill>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(e);</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PlayIntroSoundAsync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image1.Source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Canvas</a:t>
            </a:r>
            <a:r>
              <a:rPr lang="en-US" sz="1800" dirty="0" err="1" smtClean="0">
                <a:solidFill>
                  <a:srgbClr val="000000"/>
                </a:solidFill>
                <a:highlight>
                  <a:srgbClr val="FFFFFF"/>
                </a:highlight>
                <a:latin typeface="Consolas" panose="020B0609020204030204" pitchFamily="49" charset="0"/>
              </a:rPr>
              <a:t>.SetLeft</a:t>
            </a:r>
            <a:r>
              <a:rPr lang="en-US" sz="1800" dirty="0" smtClean="0">
                <a:solidFill>
                  <a:srgbClr val="000000"/>
                </a:solidFill>
                <a:highlight>
                  <a:srgbClr val="FFFFFF"/>
                </a:highlight>
                <a:latin typeface="Consolas" panose="020B0609020204030204" pitchFamily="49" charset="0"/>
              </a:rPr>
              <a:t>(image1, </a:t>
            </a:r>
            <a:r>
              <a:rPr lang="en-US" sz="1800" dirty="0" err="1" smtClean="0">
                <a:solidFill>
                  <a:srgbClr val="2B91AF"/>
                </a:solidFill>
                <a:highlight>
                  <a:srgbClr val="FFFFFF"/>
                </a:highlight>
                <a:latin typeface="Consolas" panose="020B0609020204030204" pitchFamily="49" charset="0"/>
              </a:rPr>
              <a:t>Window</a:t>
            </a:r>
            <a:r>
              <a:rPr lang="en-US" sz="1800" dirty="0" err="1" smtClean="0">
                <a:solidFill>
                  <a:srgbClr val="000000"/>
                </a:solidFill>
                <a:highlight>
                  <a:srgbClr val="FFFFFF"/>
                </a:highlight>
                <a:latin typeface="Consolas" panose="020B0609020204030204" pitchFamily="49" charset="0"/>
              </a:rPr>
              <a:t>.Current.Bounds.Width</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m_bmp.PixelWidth</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LoadState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Dictionary</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file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StorageFile</a:t>
            </a:r>
            <a:r>
              <a:rPr lang="en-US" sz="1800" dirty="0" err="1" smtClean="0">
                <a:solidFill>
                  <a:srgbClr val="000000"/>
                </a:solidFill>
                <a:highlight>
                  <a:srgbClr val="FFFFFF"/>
                </a:highlight>
                <a:latin typeface="Consolas" panose="020B0609020204030204" pitchFamily="49" charset="0"/>
              </a:rPr>
              <a:t>.GetFileFromApplicationUriAsync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ms-appx</a:t>
            </a:r>
            <a:r>
              <a:rPr lang="en-US" sz="1800" dirty="0" smtClean="0">
                <a:solidFill>
                  <a:srgbClr val="A31515"/>
                </a:solidFill>
                <a:highlight>
                  <a:srgbClr val="FFFFFF"/>
                </a:highlight>
                <a:latin typeface="Consolas" panose="020B0609020204030204" pitchFamily="49" charset="0"/>
              </a:rPr>
              <a:t>:///pic.png"</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stream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file.OpenReadAsync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smtClean="0">
                <a:solidFill>
                  <a:srgbClr val="000000"/>
                </a:solidFill>
                <a:highlight>
                  <a:srgbClr val="FFFFFF"/>
                </a:highlight>
                <a:latin typeface="Consolas" panose="020B0609020204030204" pitchFamily="49" charset="0"/>
              </a:rPr>
              <a:t>(stream);</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smtClean="0">
                <a:solidFill>
                  <a:srgbClr val="0000FF"/>
                </a:solidFill>
                <a:highlight>
                  <a:srgbClr val="FFFFFF"/>
                </a:highlight>
                <a:latin typeface="Consolas" panose="020B0609020204030204" pitchFamily="49" charset="0"/>
                <a:cs typeface="Segoe UI" pitchFamily="34" charset="0"/>
              </a:rPr>
              <a:t>void </a:t>
            </a:r>
            <a:r>
              <a:rPr lang="en-US" dirty="0" err="1" smtClean="0">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smtClean="0">
                <a:solidFill>
                  <a:srgbClr val="000000"/>
                </a:solidFill>
                <a:highlight>
                  <a:srgbClr val="FFFFFF"/>
                </a:highlight>
                <a:latin typeface="Consolas" panose="020B0609020204030204" pitchFamily="49" charset="0"/>
                <a:cs typeface="Segoe UI" pitchFamily="34" charset="0"/>
              </a:rPr>
              <a:t>(</a:t>
            </a:r>
            <a:r>
              <a:rPr lang="en-US" dirty="0" err="1" smtClean="0">
                <a:solidFill>
                  <a:srgbClr val="2B91AF"/>
                </a:solidFill>
                <a:highlight>
                  <a:srgbClr val="FFFFFF"/>
                </a:highlight>
                <a:latin typeface="Consolas" panose="020B0609020204030204" pitchFamily="49" charset="0"/>
                <a:cs typeface="Segoe UI" pitchFamily="34" charset="0"/>
              </a:rPr>
              <a:t>NavigationEventArgs</a:t>
            </a:r>
            <a:r>
              <a:rPr lang="en-US" dirty="0" smtClean="0">
                <a:solidFill>
                  <a:srgbClr val="000000"/>
                </a:solidFill>
                <a:highlight>
                  <a:srgbClr val="FFFFFF"/>
                </a:highlight>
                <a:latin typeface="Consolas" panose="020B0609020204030204" pitchFamily="49" charset="0"/>
                <a:cs typeface="Segoe UI" pitchFamily="34" charset="0"/>
              </a:rPr>
              <a:t> </a:t>
            </a:r>
            <a:r>
              <a:rPr lang="en-US" dirty="0">
                <a:solidFill>
                  <a:srgbClr val="000000"/>
                </a:solidFill>
                <a:highlight>
                  <a:srgbClr val="FFFFFF"/>
                </a:highlight>
                <a:latin typeface="Consolas" panose="020B0609020204030204" pitchFamily="49" charset="0"/>
                <a:cs typeface="Segoe UI" pitchFamily="34" charset="0"/>
              </a:rPr>
              <a:t>e)</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smtClean="0">
                <a:solidFill>
                  <a:srgbClr val="000000"/>
                </a:solidFill>
                <a:highlight>
                  <a:srgbClr val="FFFFFF"/>
                </a:highlight>
                <a:latin typeface="Consolas" panose="020B0609020204030204" pitchFamily="49" charset="0"/>
                <a:cs typeface="Segoe UI" pitchFamily="34" charset="0"/>
              </a:rPr>
              <a:t>;</a:t>
            </a: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        ...</a:t>
            </a:r>
            <a:endParaRPr lang="en-US" dirty="0">
              <a:solidFill>
                <a:srgbClr val="000000"/>
              </a:solidFill>
              <a:highlight>
                <a:srgbClr val="FFFFFF"/>
              </a:highlight>
              <a:latin typeface="Consolas" panose="020B0609020204030204" pitchFamily="49" charset="0"/>
              <a:cs typeface="Segoe UI" pitchFamily="34" charset="0"/>
            </a:endParaRP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a:t>
            </a:r>
            <a:endParaRPr lang="en-US" sz="2400" dirty="0"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734798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smtClean="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return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430151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1800" dirty="0" smtClean="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void_returning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task_returning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If both overloads are offered, you must give it Task-returning.</a:t>
            </a:r>
          </a:p>
          <a:p>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smtClean="0"/>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In C#, the context determines whether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lambda is void- or Task-returning.</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endParaRPr lang="en-US" sz="1800" dirty="0" smtClean="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Q. Which one will it pick?</a:t>
            </a:r>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8000"/>
                </a:solidFill>
                <a:highlight>
                  <a:srgbClr val="FFFFFF"/>
                </a:highlight>
                <a:latin typeface="Consolas" panose="020B0609020204030204" pitchFamily="49" charset="0"/>
              </a:rPr>
              <a:t>// A. If both overloads are offered, it will pick Task-returning. Good!</a:t>
            </a:r>
          </a:p>
          <a:p>
            <a:r>
              <a:rPr lang="en-US" sz="1800" dirty="0" smtClean="0">
                <a:solidFill>
                  <a:srgbClr val="0000FF"/>
                </a:solidFill>
                <a:highlight>
                  <a:srgbClr val="FFFFFF"/>
                </a:highlight>
                <a:latin typeface="Consolas" panose="020B0609020204030204" pitchFamily="49" charset="0"/>
              </a:rPr>
              <a:t>class </a:t>
            </a:r>
            <a:r>
              <a:rPr lang="en-US" sz="1800" dirty="0" smtClean="0">
                <a:solidFill>
                  <a:srgbClr val="2B91AF"/>
                </a:solidFill>
                <a:highlight>
                  <a:srgbClr val="FFFFFF"/>
                </a:highlight>
                <a:latin typeface="Consolas" panose="020B0609020204030204" pitchFamily="49" charset="0"/>
              </a:rPr>
              <a:t>Task</a:t>
            </a:r>
          </a:p>
          <a:p>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     {...}</a:t>
            </a:r>
          </a:p>
          <a:p>
            <a:r>
              <a:rPr lang="en-US" sz="1800" dirty="0" smtClean="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err="1" smtClean="0">
                <a:solidFill>
                  <a:srgbClr val="2B91AF"/>
                </a:solidFill>
                <a:highlight>
                  <a:srgbClr val="FFFFFF"/>
                </a:highlight>
                <a:latin typeface="Consolas" panose="020B0609020204030204" pitchFamily="49" charset="0"/>
              </a:rPr>
              <a:t>Func</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endParaRPr lang="en-US" sz="1800" dirty="0" smtClean="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172076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Dispatcher.RunAsync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CoreDispatcherPriority</a:t>
            </a:r>
            <a:r>
              <a:rPr lang="en-US" sz="1800" dirty="0" err="1" smtClean="0">
                <a:solidFill>
                  <a:srgbClr val="000000"/>
                </a:solidFill>
                <a:highlight>
                  <a:srgbClr val="FFFFFF"/>
                </a:highlight>
                <a:latin typeface="Consolas" panose="020B0609020204030204" pitchFamily="49" charset="0"/>
              </a:rPr>
              <a:t>.Normal</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async</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effectLst>
                  <a:glow rad="381000">
                    <a:srgbClr val="FFFF00"/>
                  </a:glow>
                </a:effectLst>
                <a:highlight>
                  <a:srgbClr val="FFFFFF"/>
                </a:highlight>
                <a:latin typeface="Consolas" panose="020B0609020204030204" pitchFamily="49" charset="0"/>
              </a:rPr>
              <a:t>()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finally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DebugPrint</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RunAsync</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CoreDispatcherPriority</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4792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4294967295"/>
          </p:nvPr>
        </p:nvSpPr>
        <p:spPr>
          <a:xfrm>
            <a:off x="274638" y="1439862"/>
            <a:ext cx="11887200" cy="5330690"/>
          </a:xfrm>
          <a:prstGeom prst="rect">
            <a:avLst/>
          </a:prstGeom>
        </p:spPr>
        <p:txBody>
          <a:bodyPr/>
          <a:lstStyle/>
          <a:p>
            <a:pPr marL="0" indent="0">
              <a:buNone/>
            </a:pPr>
            <a:r>
              <a:rPr lang="en-US" dirty="0" smtClean="0">
                <a:gradFill>
                  <a:gsLst>
                    <a:gs pos="1250">
                      <a:srgbClr val="6DC2E9"/>
                    </a:gs>
                    <a:gs pos="99000">
                      <a:srgbClr val="6DC2E9"/>
                    </a:gs>
                  </a:gsLst>
                  <a:lin ang="5400000" scaled="0"/>
                </a:gradFill>
              </a:rPr>
              <a:t>Principles</a:t>
            </a:r>
            <a:endParaRPr lang="en-US" dirty="0">
              <a:gradFill>
                <a:gsLst>
                  <a:gs pos="1250">
                    <a:srgbClr val="6DC2E9"/>
                  </a:gs>
                  <a:gs pos="99000">
                    <a:srgbClr val="6DC2E9"/>
                  </a:gs>
                </a:gsLst>
                <a:lin ang="5400000" scaled="0"/>
              </a:gradFill>
            </a:endParaRPr>
          </a:p>
          <a:p>
            <a:pPr marL="101600" indent="0">
              <a:buNone/>
            </a:pPr>
            <a:r>
              <a:rPr lang="en-US" sz="2400" dirty="0" err="1">
                <a:latin typeface="+mn-lt"/>
              </a:rPr>
              <a:t>Async</a:t>
            </a:r>
            <a:r>
              <a:rPr lang="en-US" sz="2400" dirty="0">
                <a:latin typeface="+mn-lt"/>
              </a:rPr>
              <a:t> void is a “fire-and-forget” mechanism...</a:t>
            </a:r>
          </a:p>
          <a:p>
            <a:pPr marL="101600" indent="0">
              <a:buNone/>
            </a:pPr>
            <a:r>
              <a:rPr lang="en-US" sz="2400" dirty="0">
                <a:latin typeface="+mn-lt"/>
              </a:rPr>
              <a:t>The caller is unable to know when an </a:t>
            </a:r>
            <a:r>
              <a:rPr lang="en-US" sz="2400" dirty="0" err="1">
                <a:latin typeface="+mn-lt"/>
              </a:rPr>
              <a:t>async</a:t>
            </a:r>
            <a:r>
              <a:rPr lang="en-US" sz="2400" dirty="0">
                <a:latin typeface="+mn-lt"/>
              </a:rPr>
              <a:t> void has finished</a:t>
            </a:r>
          </a:p>
          <a:p>
            <a:pPr marL="101600" indent="0">
              <a:buNone/>
            </a:pPr>
            <a:r>
              <a:rPr lang="en-US" sz="2400" dirty="0">
                <a:latin typeface="+mn-lt"/>
              </a:rPr>
              <a:t>The caller is unable to catch exceptions thrown from an </a:t>
            </a:r>
            <a:r>
              <a:rPr lang="en-US" sz="2400" dirty="0" err="1">
                <a:latin typeface="+mn-lt"/>
              </a:rPr>
              <a:t>async</a:t>
            </a:r>
            <a:r>
              <a:rPr lang="en-US" sz="2400" dirty="0">
                <a:latin typeface="+mn-lt"/>
              </a:rPr>
              <a:t> void</a:t>
            </a:r>
          </a:p>
          <a:p>
            <a:pPr marL="355600" lvl="1" indent="0">
              <a:buNone/>
            </a:pPr>
            <a:r>
              <a:rPr lang="en-US" dirty="0"/>
              <a:t>(instead they get posted to the UI message-loop)</a:t>
            </a:r>
            <a:br>
              <a:rPr lang="en-US" dirty="0"/>
            </a:br>
            <a:endParaRPr lang="en-US"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Use </a:t>
            </a:r>
            <a:r>
              <a:rPr lang="en-US" sz="2400" dirty="0" err="1">
                <a:latin typeface="+mn-lt"/>
              </a:rPr>
              <a:t>async</a:t>
            </a:r>
            <a:r>
              <a:rPr lang="en-US" sz="2400" dirty="0">
                <a:latin typeface="+mn-lt"/>
              </a:rPr>
              <a:t> void methods only for top-level event handlers (and their like)</a:t>
            </a:r>
          </a:p>
          <a:p>
            <a:pPr marL="101600" indent="0">
              <a:buNone/>
            </a:pPr>
            <a:r>
              <a:rPr lang="en-US" sz="2400" dirty="0">
                <a:latin typeface="+mn-lt"/>
              </a:rPr>
              <a:t>Use </a:t>
            </a:r>
            <a:r>
              <a:rPr lang="en-US" sz="2400" dirty="0" err="1">
                <a:latin typeface="+mn-lt"/>
              </a:rPr>
              <a:t>async</a:t>
            </a:r>
            <a:r>
              <a:rPr lang="en-US" sz="2400" dirty="0">
                <a:latin typeface="+mn-lt"/>
              </a:rPr>
              <a:t> Task-returning methods everywhere else</a:t>
            </a:r>
          </a:p>
          <a:p>
            <a:pPr marL="101600" indent="0">
              <a:buNone/>
            </a:pPr>
            <a:r>
              <a:rPr lang="en-US" sz="2400" dirty="0">
                <a:latin typeface="+mn-lt"/>
              </a:rPr>
              <a:t>If you need fire-and-forget elsewhere, indicate it explicitly e.g. “</a:t>
            </a:r>
            <a:r>
              <a:rPr lang="en-US" sz="2400" dirty="0" err="1">
                <a:latin typeface="+mn-lt"/>
              </a:rPr>
              <a:t>FredAsync</a:t>
            </a:r>
            <a:r>
              <a:rPr lang="en-US" sz="2400" dirty="0">
                <a:latin typeface="+mn-lt"/>
              </a:rPr>
              <a:t>().</a:t>
            </a:r>
            <a:r>
              <a:rPr lang="en-US" sz="2400" dirty="0" err="1">
                <a:latin typeface="+mn-lt"/>
              </a:rPr>
              <a:t>FireAndForget</a:t>
            </a:r>
            <a:r>
              <a:rPr lang="en-US" sz="2400" dirty="0">
                <a:latin typeface="+mn-lt"/>
              </a:rPr>
              <a:t>()”</a:t>
            </a:r>
          </a:p>
          <a:p>
            <a:pPr marL="101600" indent="0">
              <a:buNone/>
            </a:pPr>
            <a:r>
              <a:rPr lang="en-US" sz="2400" dirty="0">
                <a:latin typeface="+mn-lt"/>
              </a:rPr>
              <a:t>When you see an </a:t>
            </a:r>
            <a:r>
              <a:rPr lang="en-US" sz="2400" dirty="0" err="1">
                <a:latin typeface="+mn-lt"/>
              </a:rPr>
              <a:t>async</a:t>
            </a:r>
            <a:r>
              <a:rPr lang="en-US" sz="2400" dirty="0">
                <a:latin typeface="+mn-lt"/>
              </a:rPr>
              <a:t> lambda, verify it</a:t>
            </a:r>
          </a:p>
        </p:txBody>
      </p:sp>
    </p:spTree>
    <p:extLst>
      <p:ext uri="{BB962C8B-B14F-4D97-AF65-F5344CB8AC3E}">
        <p14:creationId xmlns:p14="http://schemas.microsoft.com/office/powerpoint/2010/main" val="3873062832"/>
      </p:ext>
    </p:extLst>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027"/>
          <a:stretch/>
        </p:blipFill>
        <p:spPr>
          <a:xfrm>
            <a:off x="-1134" y="1211263"/>
            <a:ext cx="12436475" cy="57912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838" t="4830" b="3393"/>
          <a:stretch/>
        </p:blipFill>
        <p:spPr>
          <a:xfrm>
            <a:off x="-30163" y="1211262"/>
            <a:ext cx="12388170" cy="5791200"/>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Threadpool</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294437" y="2125662"/>
            <a:ext cx="5869766"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“How to parallelize my code?”</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User’s code was not CPU-bound:</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should use await, not </a:t>
            </a:r>
            <a:r>
              <a:rPr lang="en-US" sz="2400" dirty="0" err="1" smtClean="0">
                <a:gradFill>
                  <a:gsLst>
                    <a:gs pos="0">
                      <a:srgbClr val="FFFFFF"/>
                    </a:gs>
                    <a:gs pos="100000">
                      <a:srgbClr val="FFFFFF"/>
                    </a:gs>
                  </a:gsLst>
                  <a:lin ang="5400000" scaled="0"/>
                </a:gradFill>
                <a:ea typeface="Segoe UI" pitchFamily="34" charset="0"/>
                <a:cs typeface="Segoe UI" pitchFamily="34" charset="0"/>
              </a:rPr>
              <a:t>Parallel.For</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76289493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a:solidFill>
                  <a:srgbClr val="008000"/>
                </a:solidFill>
                <a:highlight>
                  <a:srgbClr val="FFFFFF"/>
                </a:highlight>
                <a:latin typeface="Consolas" panose="020B0609020204030204" pitchFamily="49" charset="0"/>
              </a:rPr>
              <a:t>LoadHousesSequentially</a:t>
            </a:r>
            <a:r>
              <a:rPr lang="en-US" sz="1800" dirty="0">
                <a:solidFill>
                  <a:srgbClr val="008000"/>
                </a:solidFill>
                <a:highlight>
                  <a:srgbClr val="FFFFFF"/>
                </a:highlight>
                <a:latin typeface="Consolas" panose="020B0609020204030204" pitchFamily="49" charset="0"/>
              </a:rPr>
              <a:t>(1,5);</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List</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LoadHousesSequentially</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6" name="Group 5"/>
          <p:cNvGrpSpPr/>
          <p:nvPr/>
        </p:nvGrpSpPr>
        <p:grpSpPr>
          <a:xfrm>
            <a:off x="3779837" y="1439862"/>
            <a:ext cx="2881271" cy="5334000"/>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work1</a:t>
              </a:r>
              <a:endParaRPr lang="en-US" sz="2000" dirty="0">
                <a:solidFill>
                  <a:srgbClr val="000000"/>
                </a:solidFill>
              </a:endParaRP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500ms</a:t>
              </a:r>
            </a:p>
          </p:txBody>
        </p:sp>
        <p:sp>
          <p:nvSpPr>
            <p:cNvPr id="13" name="Rectangle 12"/>
            <p:cNvSpPr/>
            <p:nvPr/>
          </p:nvSpPr>
          <p:spPr bwMode="auto">
            <a:xfrm>
              <a:off x="1999420" y="26791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work2</a:t>
              </a:r>
              <a:endParaRPr lang="en-US" sz="2000" dirty="0">
                <a:solidFill>
                  <a:srgbClr val="000000"/>
                </a:solidFill>
              </a:endParaRPr>
            </a:p>
          </p:txBody>
        </p:sp>
        <p:sp>
          <p:nvSpPr>
            <p:cNvPr id="14" name="Rectangle 13"/>
            <p:cNvSpPr/>
            <p:nvPr/>
          </p:nvSpPr>
          <p:spPr bwMode="auto">
            <a:xfrm>
              <a:off x="1999420" y="366952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work3</a:t>
              </a:r>
              <a:endParaRPr lang="en-US" sz="2000" dirty="0">
                <a:solidFill>
                  <a:srgbClr val="000000"/>
                </a:solidFill>
              </a:endParaRPr>
            </a:p>
          </p:txBody>
        </p:sp>
        <p:sp>
          <p:nvSpPr>
            <p:cNvPr id="15" name="Rectangle 14"/>
            <p:cNvSpPr/>
            <p:nvPr/>
          </p:nvSpPr>
          <p:spPr bwMode="auto">
            <a:xfrm>
              <a:off x="1973005" y="465991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work4</a:t>
              </a:r>
              <a:endParaRPr lang="en-US" sz="2000" dirty="0">
                <a:solidFill>
                  <a:srgbClr val="000000"/>
                </a:solidFill>
              </a:endParaRPr>
            </a:p>
          </p:txBody>
        </p:sp>
        <p:sp>
          <p:nvSpPr>
            <p:cNvPr id="16" name="Rectangle 15"/>
            <p:cNvSpPr/>
            <p:nvPr/>
          </p:nvSpPr>
          <p:spPr bwMode="auto">
            <a:xfrm>
              <a:off x="1991560" y="56509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work5</a:t>
              </a:r>
              <a:endParaRPr lang="en-US" sz="2000" dirty="0">
                <a:solidFill>
                  <a:srgbClr val="000000"/>
                </a:solidFill>
              </a:endParaRPr>
            </a:p>
          </p:txBody>
        </p:sp>
      </p:grpSp>
    </p:spTree>
    <p:extLst>
      <p:ext uri="{BB962C8B-B14F-4D97-AF65-F5344CB8AC3E}">
        <p14:creationId xmlns:p14="http://schemas.microsoft.com/office/powerpoint/2010/main" val="412606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smtClean="0">
                <a:solidFill>
                  <a:srgbClr val="008000"/>
                </a:solidFill>
                <a:highlight>
                  <a:srgbClr val="FFFFFF"/>
                </a:highlight>
                <a:latin typeface="Consolas" panose="020B0609020204030204" pitchFamily="49" charset="0"/>
              </a:rPr>
              <a:t>LoadHousesInParallel</a:t>
            </a:r>
            <a:r>
              <a:rPr lang="en-US" sz="1800" dirty="0" smtClean="0">
                <a:solidFill>
                  <a:srgbClr val="008000"/>
                </a:solidFill>
                <a:highlight>
                  <a:srgbClr val="FFFFFF"/>
                </a:highlight>
                <a:latin typeface="Consolas" panose="020B0609020204030204" pitchFamily="49" charset="0"/>
              </a:rPr>
              <a:t>(1,5</a:t>
            </a:r>
            <a:r>
              <a:rPr lang="en-US" sz="1800" dirty="0">
                <a:solidFill>
                  <a:srgbClr val="008000"/>
                </a:solidFill>
                <a:highlight>
                  <a:srgbClr val="FFFFFF"/>
                </a:highlight>
                <a:latin typeface="Consolas" panose="020B0609020204030204" pitchFamily="49" charset="0"/>
              </a:rPr>
              <a:t>);</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LoadHousesInParallel</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BlockingCollection</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smtClean="0">
                <a:solidFill>
                  <a:srgbClr val="2B91AF"/>
                </a:solidFill>
                <a:effectLst>
                  <a:glow rad="254000">
                    <a:srgbClr val="FFFF00"/>
                  </a:glow>
                </a:effectLst>
                <a:highlight>
                  <a:srgbClr val="FFFFFF"/>
                </a:highlight>
                <a:latin typeface="Consolas" panose="020B0609020204030204" pitchFamily="49" charset="0"/>
              </a:rPr>
              <a:t>Parallel</a:t>
            </a:r>
            <a:r>
              <a:rPr lang="en-US" sz="1800" dirty="0" err="1" smtClean="0">
                <a:solidFill>
                  <a:srgbClr val="000000"/>
                </a:solidFill>
                <a:effectLst>
                  <a:glow rad="254000">
                    <a:srgbClr val="FFFF00"/>
                  </a:glow>
                </a:effectLst>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(first, last+1,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=&gt;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7" name="Flowchart: Magnetic Disk 6"/>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rot="2315391">
            <a:off x="1423860" y="363027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1</a:t>
            </a:r>
            <a:endParaRPr lang="en-US" sz="2000" dirty="0">
              <a:solidFill>
                <a:srgbClr val="000000"/>
              </a:solidFill>
            </a:endParaRPr>
          </a:p>
        </p:txBody>
      </p:sp>
      <p:sp>
        <p:nvSpPr>
          <p:cNvPr id="9" name="Rectangle 8"/>
          <p:cNvSpPr/>
          <p:nvPr/>
        </p:nvSpPr>
        <p:spPr bwMode="auto">
          <a:xfrm rot="20441060">
            <a:off x="2535664" y="355978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2</a:t>
            </a:r>
            <a:endParaRPr lang="en-US" sz="2000" dirty="0">
              <a:solidFill>
                <a:srgbClr val="000000"/>
              </a:solidFill>
            </a:endParaRPr>
          </a:p>
        </p:txBody>
      </p:sp>
      <p:sp>
        <p:nvSpPr>
          <p:cNvPr id="10" name="Rectangle 9"/>
          <p:cNvSpPr/>
          <p:nvPr/>
        </p:nvSpPr>
        <p:spPr bwMode="auto">
          <a:xfrm>
            <a:off x="2581842" y="4565210"/>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3</a:t>
            </a:r>
            <a:endParaRPr lang="en-US" sz="2000" dirty="0">
              <a:solidFill>
                <a:srgbClr val="000000"/>
              </a:solidFill>
            </a:endParaRPr>
          </a:p>
        </p:txBody>
      </p:sp>
      <p:sp>
        <p:nvSpPr>
          <p:cNvPr id="11" name="Rectangle 10"/>
          <p:cNvSpPr/>
          <p:nvPr/>
        </p:nvSpPr>
        <p:spPr bwMode="auto">
          <a:xfrm rot="18424794">
            <a:off x="2092922" y="4085488"/>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4</a:t>
            </a:r>
            <a:endParaRPr lang="en-US" sz="2000" dirty="0">
              <a:solidFill>
                <a:srgbClr val="000000"/>
              </a:solidFill>
            </a:endParaRPr>
          </a:p>
        </p:txBody>
      </p:sp>
      <p:sp>
        <p:nvSpPr>
          <p:cNvPr id="12" name="Rectangle 11"/>
          <p:cNvSpPr/>
          <p:nvPr/>
        </p:nvSpPr>
        <p:spPr bwMode="auto">
          <a:xfrm rot="1365348">
            <a:off x="1565615" y="4595175"/>
            <a:ext cx="734156" cy="45719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5</a:t>
            </a:r>
            <a:endParaRPr lang="en-US" sz="2000" dirty="0">
              <a:solidFill>
                <a:srgbClr val="000000"/>
              </a:solidFill>
            </a:endParaRPr>
          </a:p>
        </p:txBody>
      </p:sp>
      <p:cxnSp>
        <p:nvCxnSpPr>
          <p:cNvPr id="4" name="Straight Arrow Connector 3"/>
          <p:cNvCxnSpPr/>
          <p:nvPr/>
        </p:nvCxnSpPr>
        <p:spPr>
          <a:xfrm flipH="1">
            <a:off x="7220404" y="2296092"/>
            <a:ext cx="1552" cy="3514254"/>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789450" y="2278062"/>
            <a:ext cx="31860" cy="3508221"/>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41837" y="5810346"/>
            <a:ext cx="3125137" cy="1041150"/>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300ms</a:t>
              </a:r>
            </a:p>
          </p:txBody>
        </p:sp>
      </p:grpSp>
      <p:sp>
        <p:nvSpPr>
          <p:cNvPr id="16" name="Rectangle 15"/>
          <p:cNvSpPr/>
          <p:nvPr/>
        </p:nvSpPr>
        <p:spPr bwMode="auto">
          <a:xfrm>
            <a:off x="5178267" y="2681087"/>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work1</a:t>
            </a:r>
            <a:endParaRPr lang="en-US" sz="2000" dirty="0">
              <a:solidFill>
                <a:srgbClr val="000000"/>
              </a:solidFill>
            </a:endParaRPr>
          </a:p>
        </p:txBody>
      </p:sp>
      <p:sp>
        <p:nvSpPr>
          <p:cNvPr id="17" name="Rectangle 16"/>
          <p:cNvSpPr/>
          <p:nvPr/>
        </p:nvSpPr>
        <p:spPr bwMode="auto">
          <a:xfrm>
            <a:off x="6619081" y="2697162"/>
            <a:ext cx="1219200" cy="838200"/>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work2</a:t>
            </a:r>
            <a:endParaRPr lang="en-US" sz="2000" dirty="0">
              <a:solidFill>
                <a:srgbClr val="000000"/>
              </a:solidFill>
            </a:endParaRPr>
          </a:p>
        </p:txBody>
      </p:sp>
      <p:sp>
        <p:nvSpPr>
          <p:cNvPr id="18" name="Rectangle 17"/>
          <p:cNvSpPr/>
          <p:nvPr/>
        </p:nvSpPr>
        <p:spPr bwMode="auto">
          <a:xfrm>
            <a:off x="5178267" y="3695089"/>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work3</a:t>
            </a:r>
            <a:endParaRPr lang="en-US" sz="2000" dirty="0">
              <a:solidFill>
                <a:srgbClr val="000000"/>
              </a:solidFill>
            </a:endParaRPr>
          </a:p>
        </p:txBody>
      </p:sp>
      <p:sp>
        <p:nvSpPr>
          <p:cNvPr id="19" name="Rectangle 18"/>
          <p:cNvSpPr/>
          <p:nvPr/>
        </p:nvSpPr>
        <p:spPr bwMode="auto">
          <a:xfrm>
            <a:off x="6603303" y="3687552"/>
            <a:ext cx="1219200" cy="838200"/>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work4</a:t>
            </a:r>
            <a:endParaRPr lang="en-US" sz="2000" dirty="0">
              <a:solidFill>
                <a:srgbClr val="000000"/>
              </a:solidFill>
            </a:endParaRPr>
          </a:p>
        </p:txBody>
      </p:sp>
      <p:sp>
        <p:nvSpPr>
          <p:cNvPr id="20" name="Rectangle 19"/>
          <p:cNvSpPr/>
          <p:nvPr/>
        </p:nvSpPr>
        <p:spPr bwMode="auto">
          <a:xfrm>
            <a:off x="5178267" y="4705759"/>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work5</a:t>
            </a:r>
            <a:endParaRPr lang="en-US" sz="2000" dirty="0">
              <a:solidFill>
                <a:srgbClr val="000000"/>
              </a:solidFill>
            </a:endParaRPr>
          </a:p>
        </p:txBody>
      </p:sp>
      <p:grpSp>
        <p:nvGrpSpPr>
          <p:cNvPr id="23" name="Group 22"/>
          <p:cNvGrpSpPr/>
          <p:nvPr/>
        </p:nvGrpSpPr>
        <p:grpSpPr>
          <a:xfrm>
            <a:off x="3779837" y="1439862"/>
            <a:ext cx="3887137" cy="534400"/>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smtClean="0">
                  <a:solidFill>
                    <a:srgbClr val="000000"/>
                  </a:solidFill>
                </a:rPr>
                <a:t>Parallel.For</a:t>
              </a:r>
              <a:endParaRPr lang="en-US" sz="2400" dirty="0" smtClean="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Tree>
    <p:extLst>
      <p:ext uri="{BB962C8B-B14F-4D97-AF65-F5344CB8AC3E}">
        <p14:creationId xmlns:p14="http://schemas.microsoft.com/office/powerpoint/2010/main" val="2583759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125663"/>
            <a:ext cx="11887200" cy="1831975"/>
          </a:xfrm>
        </p:spPr>
        <p:txBody>
          <a:bodyPr/>
          <a:lstStyle/>
          <a:p>
            <a:r>
              <a:rPr lang="en-US" sz="8800" dirty="0" smtClean="0"/>
              <a:t>Is it CPU-bound,</a:t>
            </a:r>
            <a:br>
              <a:rPr lang="en-US" sz="8800" dirty="0" smtClean="0"/>
            </a:br>
            <a:r>
              <a:rPr lang="en-US" sz="8800" dirty="0" smtClean="0"/>
              <a:t>or I/O-bound?</a:t>
            </a:r>
            <a:endParaRPr lang="en-US" sz="8800" dirty="0"/>
          </a:p>
        </p:txBody>
      </p:sp>
    </p:spTree>
    <p:extLst>
      <p:ext uri="{BB962C8B-B14F-4D97-AF65-F5344CB8AC3E}">
        <p14:creationId xmlns:p14="http://schemas.microsoft.com/office/powerpoint/2010/main" val="1279848448"/>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6099833" y="159226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37" name="Group 36"/>
          <p:cNvGrpSpPr/>
          <p:nvPr/>
        </p:nvGrpSpPr>
        <p:grpSpPr>
          <a:xfrm>
            <a:off x="5490233" y="1592262"/>
            <a:ext cx="1219200" cy="838200"/>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4" name="TextBox 3"/>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grpSp>
        <p:nvGrpSpPr>
          <p:cNvPr id="38" name="Group 37"/>
          <p:cNvGrpSpPr/>
          <p:nvPr/>
        </p:nvGrpSpPr>
        <p:grpSpPr>
          <a:xfrm>
            <a:off x="5490233" y="2582862"/>
            <a:ext cx="1219200" cy="838200"/>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41" name="TextBox 40"/>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grpSp>
      <p:grpSp>
        <p:nvGrpSpPr>
          <p:cNvPr id="42" name="Group 41"/>
          <p:cNvGrpSpPr/>
          <p:nvPr/>
        </p:nvGrpSpPr>
        <p:grpSpPr>
          <a:xfrm>
            <a:off x="5490233" y="3573462"/>
            <a:ext cx="1219200" cy="838200"/>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45" name="TextBox 44"/>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grpSp>
      <p:grpSp>
        <p:nvGrpSpPr>
          <p:cNvPr id="46" name="Group 45"/>
          <p:cNvGrpSpPr/>
          <p:nvPr/>
        </p:nvGrpSpPr>
        <p:grpSpPr>
          <a:xfrm>
            <a:off x="5490233" y="4564062"/>
            <a:ext cx="1219200" cy="838200"/>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
          <p:nvSpPr>
            <p:cNvPr id="49" name="TextBox 4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grpSp>
      <p:grpSp>
        <p:nvGrpSpPr>
          <p:cNvPr id="50" name="Group 49"/>
          <p:cNvGrpSpPr/>
          <p:nvPr/>
        </p:nvGrpSpPr>
        <p:grpSpPr>
          <a:xfrm>
            <a:off x="5490233" y="5554662"/>
            <a:ext cx="1219200" cy="838200"/>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53" name="TextBox 52"/>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cxnSp>
        <p:nvCxnSpPr>
          <p:cNvPr id="60" name="Straight Arrow Connector 59"/>
          <p:cNvCxnSpPr/>
          <p:nvPr/>
        </p:nvCxnSpPr>
        <p:spPr>
          <a:xfrm flipH="1">
            <a:off x="4118633" y="639286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926293" y="604175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500ms</a:t>
            </a:r>
          </a:p>
        </p:txBody>
      </p:sp>
      <p:grpSp>
        <p:nvGrpSpPr>
          <p:cNvPr id="126" name="Group 125"/>
          <p:cNvGrpSpPr/>
          <p:nvPr/>
        </p:nvGrpSpPr>
        <p:grpSpPr>
          <a:xfrm>
            <a:off x="3779837" y="1439862"/>
            <a:ext cx="1509671" cy="458721"/>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Tree>
    <p:extLst>
      <p:ext uri="{BB962C8B-B14F-4D97-AF65-F5344CB8AC3E}">
        <p14:creationId xmlns:p14="http://schemas.microsoft.com/office/powerpoint/2010/main" val="31451099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 Best Practices for C# and </a:t>
            </a:r>
            <a:r>
              <a:rPr lang="en-US" dirty="0" smtClean="0"/>
              <a:t>VB</a:t>
            </a:r>
            <a:endParaRPr lang="en-US" dirty="0"/>
          </a:p>
        </p:txBody>
      </p:sp>
      <p:sp>
        <p:nvSpPr>
          <p:cNvPr id="3" name="Text Placeholder 2"/>
          <p:cNvSpPr>
            <a:spLocks noGrp="1"/>
          </p:cNvSpPr>
          <p:nvPr>
            <p:ph type="body" sz="quarter" idx="14"/>
          </p:nvPr>
        </p:nvSpPr>
        <p:spPr>
          <a:xfrm>
            <a:off x="274638" y="4868861"/>
            <a:ext cx="6400800" cy="914399"/>
          </a:xfrm>
        </p:spPr>
        <p:txBody>
          <a:bodyPr/>
          <a:lstStyle/>
          <a:p>
            <a:r>
              <a:rPr lang="en-US" dirty="0" smtClean="0"/>
              <a:t>Mads Torgersen</a:t>
            </a:r>
            <a:endParaRPr lang="en-US" dirty="0"/>
          </a:p>
        </p:txBody>
      </p:sp>
      <p:sp>
        <p:nvSpPr>
          <p:cNvPr id="4" name="Text Placeholder 3"/>
          <p:cNvSpPr>
            <a:spLocks noGrp="1"/>
          </p:cNvSpPr>
          <p:nvPr>
            <p:ph type="body" sz="quarter" idx="15"/>
          </p:nvPr>
        </p:nvSpPr>
        <p:spPr/>
        <p:txBody>
          <a:bodyPr/>
          <a:lstStyle/>
          <a:p>
            <a:r>
              <a:rPr lang="en-US" dirty="0" smtClean="0"/>
              <a:t>DEV-B362</a:t>
            </a:r>
            <a:endParaRPr lang="en-US" dirty="0"/>
          </a:p>
        </p:txBody>
      </p:sp>
    </p:spTree>
    <p:extLst>
      <p:ext uri="{BB962C8B-B14F-4D97-AF65-F5344CB8AC3E}">
        <p14:creationId xmlns:p14="http://schemas.microsoft.com/office/powerpoint/2010/main" val="7200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lowchart: Magnetic Disk 100"/>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12" name="Straight Arrow Connector 111"/>
          <p:cNvCxnSpPr/>
          <p:nvPr/>
        </p:nvCxnSpPr>
        <p:spPr>
          <a:xfrm>
            <a:off x="7269743" y="2372292"/>
            <a:ext cx="8308" cy="2514600"/>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837237" y="2354262"/>
            <a:ext cx="8308" cy="2514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69" name="Group 68"/>
          <p:cNvGrpSpPr>
            <a:grpSpLocks noChangeAspect="1"/>
          </p:cNvGrpSpPr>
          <p:nvPr/>
        </p:nvGrpSpPr>
        <p:grpSpPr>
          <a:xfrm rot="2315391">
            <a:off x="1413598" y="3627368"/>
            <a:ext cx="734157" cy="457200"/>
            <a:chOff x="1646237" y="1973262"/>
            <a:chExt cx="1219200" cy="838200"/>
          </a:xfrm>
        </p:grpSpPr>
        <p:sp>
          <p:nvSpPr>
            <p:cNvPr id="70" name="Rectangle 69"/>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1</a:t>
              </a:r>
              <a:endParaRPr lang="en-US" sz="2000" dirty="0">
                <a:solidFill>
                  <a:srgbClr val="000000"/>
                </a:solidFill>
              </a:endParaRPr>
            </a:p>
          </p:txBody>
        </p:sp>
        <p:sp>
          <p:nvSpPr>
            <p:cNvPr id="71" name="TextBox 70"/>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end1</a:t>
              </a:r>
            </a:p>
          </p:txBody>
        </p:sp>
        <p:sp>
          <p:nvSpPr>
            <p:cNvPr id="72" name="TextBox 71"/>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start1</a:t>
              </a:r>
            </a:p>
          </p:txBody>
        </p:sp>
      </p:grpSp>
      <p:grpSp>
        <p:nvGrpSpPr>
          <p:cNvPr id="73" name="Group 72"/>
          <p:cNvGrpSpPr>
            <a:grpSpLocks noChangeAspect="1"/>
          </p:cNvGrpSpPr>
          <p:nvPr/>
        </p:nvGrpSpPr>
        <p:grpSpPr>
          <a:xfrm rot="20441060">
            <a:off x="2525402" y="3556878"/>
            <a:ext cx="734157" cy="457200"/>
            <a:chOff x="1646237" y="1973262"/>
            <a:chExt cx="1219200" cy="838200"/>
          </a:xfrm>
        </p:grpSpPr>
        <p:sp>
          <p:nvSpPr>
            <p:cNvPr id="74" name="Rectangle 73"/>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2</a:t>
              </a:r>
              <a:endParaRPr lang="en-US" sz="2000" dirty="0">
                <a:solidFill>
                  <a:srgbClr val="000000"/>
                </a:solidFill>
              </a:endParaRPr>
            </a:p>
          </p:txBody>
        </p:sp>
        <p:sp>
          <p:nvSpPr>
            <p:cNvPr id="75" name="TextBox 74"/>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end2</a:t>
              </a:r>
            </a:p>
          </p:txBody>
        </p:sp>
        <p:sp>
          <p:nvSpPr>
            <p:cNvPr id="76" name="TextBox 75"/>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start2</a:t>
              </a:r>
            </a:p>
          </p:txBody>
        </p:sp>
      </p:grpSp>
      <p:grpSp>
        <p:nvGrpSpPr>
          <p:cNvPr id="77" name="Group 76"/>
          <p:cNvGrpSpPr>
            <a:grpSpLocks noChangeAspect="1"/>
          </p:cNvGrpSpPr>
          <p:nvPr/>
        </p:nvGrpSpPr>
        <p:grpSpPr>
          <a:xfrm>
            <a:off x="2571580" y="4562304"/>
            <a:ext cx="734157" cy="457200"/>
            <a:chOff x="1646237" y="1973262"/>
            <a:chExt cx="1219200" cy="838200"/>
          </a:xfrm>
        </p:grpSpPr>
        <p:sp>
          <p:nvSpPr>
            <p:cNvPr id="78" name="Rectangle 77"/>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3</a:t>
              </a:r>
              <a:endParaRPr lang="en-US" sz="2000" dirty="0">
                <a:solidFill>
                  <a:srgbClr val="000000"/>
                </a:solidFill>
              </a:endParaRPr>
            </a:p>
          </p:txBody>
        </p:sp>
        <p:sp>
          <p:nvSpPr>
            <p:cNvPr id="79" name="TextBox 78"/>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end3</a:t>
              </a:r>
            </a:p>
          </p:txBody>
        </p:sp>
        <p:sp>
          <p:nvSpPr>
            <p:cNvPr id="80" name="TextBox 79"/>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start3</a:t>
              </a:r>
            </a:p>
          </p:txBody>
        </p:sp>
      </p:grpSp>
      <p:grpSp>
        <p:nvGrpSpPr>
          <p:cNvPr id="81" name="Group 80"/>
          <p:cNvGrpSpPr>
            <a:grpSpLocks noChangeAspect="1"/>
          </p:cNvGrpSpPr>
          <p:nvPr/>
        </p:nvGrpSpPr>
        <p:grpSpPr>
          <a:xfrm rot="18424794">
            <a:off x="2082660" y="4082582"/>
            <a:ext cx="734157" cy="457200"/>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4</a:t>
              </a:r>
              <a:endParaRPr lang="en-US" sz="2000" dirty="0">
                <a:solidFill>
                  <a:srgbClr val="000000"/>
                </a:solidFill>
              </a:endParaRPr>
            </a:p>
          </p:txBody>
        </p:sp>
        <p:sp>
          <p:nvSpPr>
            <p:cNvPr id="83" name="TextBox 82"/>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end4</a:t>
              </a:r>
            </a:p>
          </p:txBody>
        </p:sp>
        <p:sp>
          <p:nvSpPr>
            <p:cNvPr id="84" name="TextBox 83"/>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start4</a:t>
              </a:r>
            </a:p>
          </p:txBody>
        </p:sp>
      </p:grpSp>
      <p:grpSp>
        <p:nvGrpSpPr>
          <p:cNvPr id="85" name="Group 84"/>
          <p:cNvGrpSpPr>
            <a:grpSpLocks noChangeAspect="1"/>
          </p:cNvGrpSpPr>
          <p:nvPr/>
        </p:nvGrpSpPr>
        <p:grpSpPr>
          <a:xfrm rot="1365348">
            <a:off x="1555353" y="4592268"/>
            <a:ext cx="734157" cy="457200"/>
            <a:chOff x="1646236" y="1973260"/>
            <a:chExt cx="1219201" cy="838202"/>
          </a:xfrm>
        </p:grpSpPr>
        <p:sp>
          <p:nvSpPr>
            <p:cNvPr id="86" name="Rectangle 85"/>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5</a:t>
              </a:r>
              <a:endParaRPr lang="en-US" sz="2000" dirty="0">
                <a:solidFill>
                  <a:srgbClr val="000000"/>
                </a:solidFill>
              </a:endParaRPr>
            </a:p>
          </p:txBody>
        </p:sp>
        <p:sp>
          <p:nvSpPr>
            <p:cNvPr id="87" name="TextBox 86"/>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end5</a:t>
              </a:r>
            </a:p>
          </p:txBody>
        </p:sp>
        <p:sp>
          <p:nvSpPr>
            <p:cNvPr id="88" name="TextBox 87"/>
            <p:cNvSpPr txBox="1"/>
            <p:nvPr/>
          </p:nvSpPr>
          <p:spPr>
            <a:xfrm>
              <a:off x="1646236" y="1973260"/>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start5</a:t>
              </a:r>
            </a:p>
          </p:txBody>
        </p:sp>
      </p:grpSp>
      <p:grpSp>
        <p:nvGrpSpPr>
          <p:cNvPr id="89" name="Group 88"/>
          <p:cNvGrpSpPr/>
          <p:nvPr/>
        </p:nvGrpSpPr>
        <p:grpSpPr>
          <a:xfrm>
            <a:off x="5235945" y="2757287"/>
            <a:ext cx="1219200" cy="838200"/>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92" name="TextBox 91"/>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grpSp>
        <p:nvGrpSpPr>
          <p:cNvPr id="93" name="Group 92"/>
          <p:cNvGrpSpPr/>
          <p:nvPr/>
        </p:nvGrpSpPr>
        <p:grpSpPr>
          <a:xfrm>
            <a:off x="6676759" y="2757287"/>
            <a:ext cx="1219200" cy="838200"/>
            <a:chOff x="1646237" y="1973262"/>
            <a:chExt cx="1219200" cy="838200"/>
          </a:xfrm>
        </p:grpSpPr>
        <p:sp>
          <p:nvSpPr>
            <p:cNvPr id="94" name="Rectangle 93"/>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96" name="TextBox 95"/>
            <p:cNvSpPr txBox="1"/>
            <p:nvPr/>
          </p:nvSpPr>
          <p:spPr>
            <a:xfrm>
              <a:off x="1646237" y="19732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grpSp>
      <p:grpSp>
        <p:nvGrpSpPr>
          <p:cNvPr id="106" name="Group 105"/>
          <p:cNvGrpSpPr/>
          <p:nvPr/>
        </p:nvGrpSpPr>
        <p:grpSpPr>
          <a:xfrm>
            <a:off x="5227637" y="3774995"/>
            <a:ext cx="1219200" cy="838200"/>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109" name="TextBox 10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grpSp>
        <p:nvGrpSpPr>
          <p:cNvPr id="9" name="Group 8"/>
          <p:cNvGrpSpPr/>
          <p:nvPr/>
        </p:nvGrpSpPr>
        <p:grpSpPr>
          <a:xfrm>
            <a:off x="5456376" y="5041332"/>
            <a:ext cx="4879166" cy="1377138"/>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~200ms</a:t>
              </a:r>
            </a:p>
          </p:txBody>
        </p:sp>
      </p:grpSp>
      <p:grpSp>
        <p:nvGrpSpPr>
          <p:cNvPr id="111" name="Group 110"/>
          <p:cNvGrpSpPr/>
          <p:nvPr/>
        </p:nvGrpSpPr>
        <p:grpSpPr>
          <a:xfrm>
            <a:off x="3779837" y="1439862"/>
            <a:ext cx="3887137" cy="534400"/>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smtClean="0">
                  <a:solidFill>
                    <a:srgbClr val="000000"/>
                  </a:solidFill>
                </a:rPr>
                <a:t>Parallel.For</a:t>
              </a:r>
              <a:endParaRPr lang="en-US" sz="2400" dirty="0" smtClean="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grpSp>
        <p:nvGrpSpPr>
          <p:cNvPr id="7" name="Group 6"/>
          <p:cNvGrpSpPr/>
          <p:nvPr/>
        </p:nvGrpSpPr>
        <p:grpSpPr>
          <a:xfrm>
            <a:off x="8117573" y="2699097"/>
            <a:ext cx="1219200" cy="2169765"/>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chemeClr val="accent1">
                  <a:lumMod val="40000"/>
                  <a:lumOff val="6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100" name="TextBox 99"/>
              <p:cNvSpPr txBox="1"/>
              <p:nvPr/>
            </p:nvSpPr>
            <p:spPr>
              <a:xfrm>
                <a:off x="1646237" y="19732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8" name="Group 7"/>
          <p:cNvGrpSpPr/>
          <p:nvPr/>
        </p:nvGrpSpPr>
        <p:grpSpPr>
          <a:xfrm>
            <a:off x="9541771" y="2932640"/>
            <a:ext cx="1219200" cy="1888228"/>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2">
                  <a:lumMod val="20000"/>
                  <a:lumOff val="8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
            <p:nvSpPr>
              <p:cNvPr id="105" name="TextBox 104"/>
              <p:cNvSpPr txBox="1"/>
              <p:nvPr/>
            </p:nvSpPr>
            <p:spPr>
              <a:xfrm>
                <a:off x="1646237" y="19732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5511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Arrow Connector 109"/>
          <p:cNvCxnSpPr/>
          <p:nvPr/>
        </p:nvCxnSpPr>
        <p:spPr>
          <a:xfrm>
            <a:off x="5973021" y="1820862"/>
            <a:ext cx="0" cy="1841369"/>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91" name="TextBox 90"/>
          <p:cNvSpPr txBox="1"/>
          <p:nvPr/>
        </p:nvSpPr>
        <p:spPr>
          <a:xfrm>
            <a:off x="5363421" y="43735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92" name="TextBox 91"/>
          <p:cNvSpPr txBox="1"/>
          <p:nvPr/>
        </p:nvSpPr>
        <p:spPr>
          <a:xfrm>
            <a:off x="5371729" y="2041847"/>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nvGrpSpPr>
          <p:cNvPr id="12" name="Group 11"/>
          <p:cNvGrpSpPr/>
          <p:nvPr/>
        </p:nvGrpSpPr>
        <p:grpSpPr>
          <a:xfrm>
            <a:off x="3779837" y="1439862"/>
            <a:ext cx="1509671" cy="458721"/>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
        <p:nvSpPr>
          <p:cNvPr id="60" name="TextBox 59"/>
          <p:cNvSpPr txBox="1"/>
          <p:nvPr/>
        </p:nvSpPr>
        <p:spPr>
          <a:xfrm>
            <a:off x="5380037" y="232803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sp>
        <p:nvSpPr>
          <p:cNvPr id="61" name="TextBox 60"/>
          <p:cNvSpPr txBox="1"/>
          <p:nvPr/>
        </p:nvSpPr>
        <p:spPr>
          <a:xfrm>
            <a:off x="5371729" y="2610264"/>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sp>
        <p:nvSpPr>
          <p:cNvPr id="62" name="TextBox 61"/>
          <p:cNvSpPr txBox="1"/>
          <p:nvPr/>
        </p:nvSpPr>
        <p:spPr>
          <a:xfrm>
            <a:off x="5371729" y="289248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sp>
        <p:nvSpPr>
          <p:cNvPr id="63" name="TextBox 62"/>
          <p:cNvSpPr txBox="1"/>
          <p:nvPr/>
        </p:nvSpPr>
        <p:spPr>
          <a:xfrm>
            <a:off x="5371729" y="3174921"/>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nvGrpSpPr>
          <p:cNvPr id="11" name="Group 10"/>
          <p:cNvGrpSpPr/>
          <p:nvPr/>
        </p:nvGrpSpPr>
        <p:grpSpPr>
          <a:xfrm>
            <a:off x="4070308" y="5910200"/>
            <a:ext cx="1902713" cy="943365"/>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363421" y="465553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123" name="TextBox 122"/>
          <p:cNvSpPr txBox="1"/>
          <p:nvPr/>
        </p:nvSpPr>
        <p:spPr>
          <a:xfrm>
            <a:off x="5363421" y="511260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124" name="TextBox 123"/>
          <p:cNvSpPr txBox="1"/>
          <p:nvPr/>
        </p:nvSpPr>
        <p:spPr>
          <a:xfrm>
            <a:off x="5363421" y="539091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125" name="TextBox 124"/>
          <p:cNvSpPr txBox="1"/>
          <p:nvPr/>
        </p:nvSpPr>
        <p:spPr>
          <a:xfrm>
            <a:off x="5363421" y="5656713"/>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Tree>
    <p:extLst>
      <p:ext uri="{BB962C8B-B14F-4D97-AF65-F5344CB8AC3E}">
        <p14:creationId xmlns:p14="http://schemas.microsoft.com/office/powerpoint/2010/main" val="3118030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274638" y="1221157"/>
            <a:ext cx="11887199" cy="5309146"/>
          </a:xfrm>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LoadHousesAsync</a:t>
            </a:r>
            <a:r>
              <a:rPr lang="en-US" sz="1800" dirty="0" smtClean="0">
                <a:solidFill>
                  <a:srgbClr val="008000"/>
                </a:solidFill>
                <a:highlight>
                  <a:srgbClr val="FFFFFF"/>
                </a:highlight>
                <a:latin typeface="Consolas" panose="020B0609020204030204" pitchFamily="49" charset="0"/>
              </a:rPr>
              <a:t>(1,5</a:t>
            </a:r>
            <a:r>
              <a:rPr lang="en-US" sz="1800" dirty="0">
                <a:solidFill>
                  <a:srgbClr val="008000"/>
                </a:solidFill>
                <a:highlight>
                  <a:srgbClr val="FFFFFF"/>
                </a:highlight>
                <a:latin typeface="Consolas" panose="020B0609020204030204" pitchFamily="49" charset="0"/>
              </a:rPr>
              <a:t>);</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 </a:t>
            </a:r>
            <a:r>
              <a:rPr lang="en-US" sz="1800" dirty="0" err="1">
                <a:solidFill>
                  <a:srgbClr val="000000"/>
                </a:solidFill>
                <a:highlight>
                  <a:srgbClr val="FFFFFF"/>
                </a:highlight>
                <a:latin typeface="Consolas" panose="020B0609020204030204" pitchFamily="49" charset="0"/>
              </a:rPr>
              <a:t>LoadHousesAsync</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tasks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effectLst>
                  <a:glow rad="254000">
                    <a:srgbClr val="FFFF00"/>
                  </a:glow>
                </a:effectLst>
                <a:highlight>
                  <a:srgbClr val="FFFFFF"/>
                </a:highlight>
                <a:latin typeface="Consolas" panose="020B0609020204030204" pitchFamily="49" charset="0"/>
              </a:rPr>
              <a:t>Task</a:t>
            </a:r>
            <a:r>
              <a:rPr lang="en-US" sz="1800" dirty="0">
                <a:solidFill>
                  <a:srgbClr val="000000"/>
                </a:solidFill>
                <a:effectLst>
                  <a:glow rad="254000">
                    <a:srgbClr val="FFFF00"/>
                  </a:glow>
                </a:effectLst>
                <a:highlight>
                  <a:srgbClr val="FFFFFF"/>
                </a:highlight>
                <a:latin typeface="Consolas" panose="020B0609020204030204" pitchFamily="49" charset="0"/>
              </a:rPr>
              <a:t>&lt;</a:t>
            </a:r>
            <a:r>
              <a:rPr lang="en-US" sz="1800" dirty="0">
                <a:solidFill>
                  <a:srgbClr val="2B91AF"/>
                </a:solidFill>
                <a:effectLst>
                  <a:glow rad="254000">
                    <a:srgbClr val="FFFF00"/>
                  </a:glow>
                </a:effectLst>
                <a:highlight>
                  <a:srgbClr val="FFFFFF"/>
                </a:highlight>
                <a:latin typeface="Consolas" panose="020B0609020204030204" pitchFamily="49" charset="0"/>
              </a:rPr>
              <a:t>House</a:t>
            </a:r>
            <a:r>
              <a:rPr lang="en-US" sz="1800" dirty="0">
                <a:solidFill>
                  <a:srgbClr val="000000"/>
                </a:solidFill>
                <a:effectLst>
                  <a:glow rad="254000">
                    <a:srgbClr val="FFFF00"/>
                  </a:glow>
                </a:effectLst>
                <a:highlight>
                  <a:srgbClr val="FFFFFF"/>
                </a:highlight>
                <a:latin typeface="Consolas" panose="020B0609020204030204" pitchFamily="49" charset="0"/>
              </a:rPr>
              <a:t>&gt; t = </a:t>
            </a:r>
            <a:r>
              <a:rPr lang="en-US" sz="1800" dirty="0" err="1">
                <a:solidFill>
                  <a:srgbClr val="2B91AF"/>
                </a:solidFill>
                <a:effectLst>
                  <a:glow rad="254000">
                    <a:srgbClr val="FFFF00"/>
                  </a:glow>
                </a:effectLst>
                <a:highlight>
                  <a:srgbClr val="FFFFFF"/>
                </a:highlight>
                <a:latin typeface="Consolas" panose="020B0609020204030204" pitchFamily="49" charset="0"/>
              </a:rPr>
              <a:t>House</a:t>
            </a:r>
            <a:r>
              <a:rPr lang="en-US" sz="1800" dirty="0" err="1">
                <a:solidFill>
                  <a:srgbClr val="000000"/>
                </a:solidFill>
                <a:effectLst>
                  <a:glow rad="254000">
                    <a:srgbClr val="FFFF00"/>
                  </a:glow>
                </a:effectLst>
                <a:highlight>
                  <a:srgbClr val="FFFFFF"/>
                </a:highlight>
                <a:latin typeface="Consolas" panose="020B0609020204030204" pitchFamily="49" charset="0"/>
              </a:rPr>
              <a:t>.LoadFromDatabaseAsync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err="1">
                <a:solidFill>
                  <a:srgbClr val="000000"/>
                </a:solidFill>
                <a:effectLst>
                  <a:glow rad="254000">
                    <a:srgbClr val="FFFF00"/>
                  </a:glow>
                </a:effectLst>
                <a:highlight>
                  <a:srgbClr val="FFFFFF"/>
                </a:highlight>
                <a:latin typeface="Consolas" panose="020B0609020204030204" pitchFamily="49" charset="0"/>
              </a:rPr>
              <a:t>i</a:t>
            </a:r>
            <a:r>
              <a:rPr lang="en-US" sz="1800" dirty="0">
                <a:solidFill>
                  <a:srgbClr val="000000"/>
                </a:solidFill>
                <a:effectLst>
                  <a:glow rad="254000">
                    <a:srgbClr val="FFFF00"/>
                  </a:glow>
                </a:effectLst>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tasks.Add</a:t>
            </a:r>
            <a:r>
              <a:rPr lang="en-US" sz="1800" dirty="0">
                <a:solidFill>
                  <a:srgbClr val="000000"/>
                </a:solidFill>
                <a:highlight>
                  <a:srgbClr val="FFFFFF"/>
                </a:highlight>
                <a:latin typeface="Consolas" panose="020B0609020204030204" pitchFamily="49" charset="0"/>
              </a:rPr>
              <a:t>(t);</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2B91AF"/>
                </a:solidFill>
                <a:effectLst>
                  <a:glow rad="254000">
                    <a:srgbClr val="FFFF00"/>
                  </a:glow>
                </a:effectLst>
                <a:highlight>
                  <a:srgbClr val="FFFFFF"/>
                </a:highlight>
                <a:latin typeface="Consolas" panose="020B0609020204030204" pitchFamily="49" charset="0"/>
              </a:rPr>
              <a:t>Task</a:t>
            </a:r>
            <a:r>
              <a:rPr lang="en-US" sz="1800" dirty="0" err="1">
                <a:solidFill>
                  <a:srgbClr val="000000"/>
                </a:solidFill>
                <a:effectLst>
                  <a:glow rad="254000">
                    <a:srgbClr val="FFFF00"/>
                  </a:glow>
                </a:effectLst>
                <a:highlight>
                  <a:srgbClr val="FFFFFF"/>
                </a:highlight>
                <a:latin typeface="Consolas" panose="020B0609020204030204" pitchFamily="49" charset="0"/>
              </a:rPr>
              <a:t>.WhenAll</a:t>
            </a:r>
            <a:r>
              <a:rPr lang="en-US" sz="1800" dirty="0">
                <a:solidFill>
                  <a:srgbClr val="000000"/>
                </a:solidFill>
                <a:effectLst>
                  <a:glow rad="254000">
                    <a:srgbClr val="FFFF00"/>
                  </a:glow>
                </a:effectLst>
                <a:highlight>
                  <a:srgbClr val="FFFFFF"/>
                </a:highlight>
                <a:latin typeface="Consolas" panose="020B0609020204030204" pitchFamily="49" charset="0"/>
              </a:rPr>
              <a:t>(tasks);</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631008626"/>
      </p:ext>
    </p:extLst>
  </p:cSld>
  <p:clrMapOvr>
    <a:masterClrMapping/>
  </p:clrMapOvr>
  <p:transition>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274638" y="1221157"/>
            <a:ext cx="11887199" cy="4395049"/>
          </a:xfrm>
        </p:spPr>
        <p:txBody>
          <a:body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cs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async</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Task</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List</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House</a:t>
            </a:r>
            <a:r>
              <a:rPr lang="en-US" sz="1800" dirty="0">
                <a:solidFill>
                  <a:srgbClr val="000000"/>
                </a:solidFill>
                <a:highlight>
                  <a:srgbClr val="FFFFFF"/>
                </a:highlight>
                <a:latin typeface="Consolas" panose="020B0609020204030204" pitchFamily="49" charset="0"/>
                <a:cs typeface="Consolas" panose="020B0609020204030204" pitchFamily="49" charset="0"/>
              </a:rPr>
              <a:t>&gt;&gt;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LoadHousesAsync</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 = </a:t>
            </a:r>
            <a:r>
              <a:rPr lang="en-US" sz="1800" dirty="0">
                <a:solidFill>
                  <a:srgbClr val="0000FF"/>
                </a:solidFill>
                <a:highlight>
                  <a:srgbClr val="FFFFFF"/>
                </a:highlight>
                <a:latin typeface="Consolas" panose="020B0609020204030204" pitchFamily="49" charset="0"/>
                <a:cs typeface="Consolas" panose="020B0609020204030204" pitchFamily="49" charset="0"/>
              </a:rPr>
              <a:t>new</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List</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a:solidFill>
                  <a:srgbClr val="2B91AF"/>
                </a:solidFill>
                <a:highlight>
                  <a:srgbClr val="FFFFFF"/>
                </a:highlight>
                <a:latin typeface="Consolas" panose="020B0609020204030204" pitchFamily="49" charset="0"/>
                <a:cs typeface="Consolas" panose="020B0609020204030204" pitchFamily="49" charset="0"/>
              </a:rPr>
              <a:t>House</a:t>
            </a:r>
            <a:r>
              <a:rPr lang="en-US" sz="1800" dirty="0">
                <a:solidFill>
                  <a:srgbClr val="000000"/>
                </a:solidFill>
                <a:highlight>
                  <a:srgbClr val="FFFFFF"/>
                </a:highlight>
                <a:latin typeface="Consolas" panose="020B0609020204030204" pitchFamily="49" charset="0"/>
                <a:cs typeface="Consolas" panose="020B0609020204030204" pitchFamily="49" charset="0"/>
              </a:rPr>
              <a:t>&gt;();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queue = </a:t>
            </a:r>
            <a:r>
              <a:rPr lang="en-US" sz="1800" dirty="0">
                <a:solidFill>
                  <a:srgbClr val="0000FF"/>
                </a:solidFill>
                <a:highlight>
                  <a:srgbClr val="FFFFFF"/>
                </a:highlight>
                <a:latin typeface="Consolas" panose="020B0609020204030204" pitchFamily="49" charset="0"/>
                <a:cs typeface="Consolas" panose="020B0609020204030204" pitchFamily="49" charset="0"/>
              </a:rPr>
              <a:t>new</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2B91AF"/>
                </a:solidFill>
                <a:highlight>
                  <a:srgbClr val="FFFFFF"/>
                </a:highlight>
                <a:latin typeface="Consolas" panose="020B0609020204030204" pitchFamily="49" charset="0"/>
                <a:cs typeface="Consolas" panose="020B0609020204030204" pitchFamily="49" charset="0"/>
              </a:rPr>
              <a:t>Queue</a:t>
            </a:r>
            <a:r>
              <a:rPr lang="en-US" sz="1800" dirty="0">
                <a:solidFill>
                  <a:srgbClr val="000000"/>
                </a:solidFill>
                <a:highlight>
                  <a:srgbClr val="FFFFFF"/>
                </a:highlight>
                <a:latin typeface="Consolas" panose="020B0609020204030204" pitchFamily="49" charset="0"/>
                <a:cs typeface="Consolas" panose="020B0609020204030204" pitchFamily="49" charset="0"/>
              </a:rPr>
              <a:t>&lt;</a:t>
            </a:r>
            <a:r>
              <a:rPr lang="en-US" sz="1800" dirty="0" err="1">
                <a:solidFill>
                  <a:srgbClr val="0000FF"/>
                </a:solidFill>
                <a:highlight>
                  <a:srgbClr val="FFFFFF"/>
                </a:highlight>
                <a:latin typeface="Consolas" panose="020B0609020204030204" pitchFamily="49"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cs typeface="Consolas" panose="020B0609020204030204" pitchFamily="49" charset="0"/>
              </a:rPr>
              <a:t>&gt;(</a:t>
            </a:r>
            <a:r>
              <a:rPr lang="en-US" sz="1800" dirty="0" err="1">
                <a:solidFill>
                  <a:srgbClr val="2B91AF"/>
                </a:solidFill>
                <a:highlight>
                  <a:srgbClr val="FFFFFF"/>
                </a:highlight>
                <a:latin typeface="Consolas" panose="020B0609020204030204" pitchFamily="49" charset="0"/>
                <a:cs typeface="Consolas" panose="020B0609020204030204" pitchFamily="49" charset="0"/>
              </a:rPr>
              <a:t>Enumerable</a:t>
            </a:r>
            <a:r>
              <a:rPr lang="en-US" sz="1800" dirty="0" err="1">
                <a:solidFill>
                  <a:srgbClr val="000000"/>
                </a:solidFill>
                <a:highlight>
                  <a:srgbClr val="FFFFFF"/>
                </a:highlight>
                <a:latin typeface="Consolas" panose="020B0609020204030204" pitchFamily="49" charset="0"/>
                <a:cs typeface="Consolas" panose="020B0609020204030204" pitchFamily="49" charset="0"/>
              </a:rPr>
              <a:t>.Range</a:t>
            </a:r>
            <a:r>
              <a:rPr lang="en-US" sz="1800" dirty="0">
                <a:solidFill>
                  <a:srgbClr val="000000"/>
                </a:solidFill>
                <a:highlight>
                  <a:srgbClr val="FFFFFF"/>
                </a:highlight>
                <a:latin typeface="Consolas" panose="020B0609020204030204" pitchFamily="49" charset="0"/>
                <a:cs typeface="Consolas" panose="020B0609020204030204" pitchFamily="49" charset="0"/>
              </a:rPr>
              <a:t>(first, last </a:t>
            </a:r>
            <a:r>
              <a:rPr lang="en-US" sz="1800" dirty="0" smtClean="0">
                <a:solidFill>
                  <a:srgbClr val="000000"/>
                </a:solidFill>
                <a:highlight>
                  <a:srgbClr val="FFFFFF"/>
                </a:highlight>
                <a:latin typeface="Consolas" panose="020B0609020204030204" pitchFamily="49" charset="0"/>
                <a:cs typeface="Consolas" panose="020B0609020204030204" pitchFamily="49" charset="0"/>
              </a:rPr>
              <a:t>– first + 1));</a:t>
            </a:r>
            <a:endParaRPr lang="en-US" sz="1800" dirty="0">
              <a:solidFill>
                <a:srgbClr val="000000"/>
              </a:solidFill>
              <a:highlight>
                <a:srgbClr val="FFFFFF"/>
              </a:highlight>
              <a:latin typeface="Consolas" panose="020B0609020204030204" pitchFamily="49" charset="0"/>
              <a:cs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cs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cs typeface="Consolas" panose="020B0609020204030204" pitchFamily="49" charset="0"/>
              </a:rPr>
              <a:t>    // Throttle the rate of issuing requests...</a:t>
            </a:r>
            <a:endParaRPr lang="en-US" sz="1800" dirty="0">
              <a:solidFill>
                <a:srgbClr val="008000"/>
              </a:solidFill>
              <a:highlight>
                <a:srgbClr val="FFFFFF"/>
              </a:highlight>
              <a:latin typeface="Consolas" panose="020B0609020204030204" pitchFamily="49" charset="0"/>
              <a:cs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worker1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worker2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cs typeface="Consolas" panose="020B0609020204030204" pitchFamily="49" charset="0"/>
              </a:rPr>
              <a:t> worker3 = </a:t>
            </a:r>
            <a:r>
              <a:rPr lang="en-US" sz="1800" dirty="0" err="1">
                <a:solidFill>
                  <a:srgbClr val="000000"/>
                </a:solidFill>
                <a:highlight>
                  <a:srgbClr val="FFFFFF"/>
                </a:highlight>
                <a:latin typeface="Consolas" panose="020B0609020204030204" pitchFamily="49" charset="0"/>
                <a:cs typeface="Consolas" panose="020B0609020204030204" pitchFamily="49" charset="0"/>
              </a:rPr>
              <a:t>WorkerAsync</a:t>
            </a:r>
            <a:r>
              <a:rPr lang="en-US" sz="1800" dirty="0">
                <a:solidFill>
                  <a:srgbClr val="000000"/>
                </a:solidFill>
                <a:highlight>
                  <a:srgbClr val="FFFFFF"/>
                </a:highlight>
                <a:latin typeface="Consolas" panose="020B0609020204030204" pitchFamily="49" charset="0"/>
                <a:cs typeface="Consolas" panose="020B0609020204030204" pitchFamily="49" charset="0"/>
              </a:rPr>
              <a:t>(queue,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Consolas" panose="020B0609020204030204" pitchFamily="49" charset="0"/>
              </a:rPr>
              <a:t>await</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2B91AF"/>
                </a:solidFill>
                <a:highlight>
                  <a:srgbClr val="FFFFFF"/>
                </a:highlight>
                <a:latin typeface="Consolas" panose="020B0609020204030204" pitchFamily="49" charset="0"/>
                <a:cs typeface="Consolas" panose="020B0609020204030204" pitchFamily="49" charset="0"/>
              </a:rPr>
              <a:t>Task</a:t>
            </a:r>
            <a:r>
              <a:rPr lang="en-US" sz="1800" dirty="0" err="1">
                <a:solidFill>
                  <a:srgbClr val="000000"/>
                </a:solidFill>
                <a:highlight>
                  <a:srgbClr val="FFFFFF"/>
                </a:highlight>
                <a:latin typeface="Consolas" panose="020B0609020204030204" pitchFamily="49" charset="0"/>
                <a:cs typeface="Consolas" panose="020B0609020204030204" pitchFamily="49" charset="0"/>
              </a:rPr>
              <a:t>.WhenAll</a:t>
            </a:r>
            <a:r>
              <a:rPr lang="en-US" sz="1800" dirty="0">
                <a:solidFill>
                  <a:srgbClr val="000000"/>
                </a:solidFill>
                <a:highlight>
                  <a:srgbClr val="FFFFFF"/>
                </a:highlight>
                <a:latin typeface="Consolas" panose="020B0609020204030204" pitchFamily="49" charset="0"/>
                <a:cs typeface="Consolas" panose="020B0609020204030204" pitchFamily="49" charset="0"/>
              </a:rPr>
              <a:t>(worker1, worker2, worker3);</a:t>
            </a:r>
          </a:p>
          <a:p>
            <a:endParaRPr lang="en-US" sz="1800" dirty="0">
              <a:solidFill>
                <a:srgbClr val="000000"/>
              </a:solidFill>
              <a:highlight>
                <a:srgbClr val="FFFFFF"/>
              </a:highlight>
              <a:latin typeface="Consolas" panose="020B0609020204030204" pitchFamily="49" charset="0"/>
              <a:cs typeface="Consolas" panose="020B0609020204030204" pitchFamily="49" charset="0"/>
            </a:endParaRPr>
          </a:p>
          <a:p>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cs typeface="Consolas" panose="020B0609020204030204" pitchFamily="49" charset="0"/>
              </a:rPr>
              <a:t>return</a:t>
            </a:r>
            <a:r>
              <a:rPr lang="en-US" sz="1800" dirty="0">
                <a:solidFill>
                  <a:srgbClr val="000000"/>
                </a:solidFill>
                <a:highlight>
                  <a:srgbClr val="FFFFFF"/>
                </a:highlight>
                <a:latin typeface="Consolas" panose="020B0609020204030204" pitchFamily="49" charset="0"/>
                <a:cs typeface="Consolas" panose="020B0609020204030204" pitchFamily="49" charset="0"/>
              </a:rPr>
              <a:t> </a:t>
            </a:r>
            <a:r>
              <a:rPr lang="en-US" sz="1800" dirty="0" err="1">
                <a:solidFill>
                  <a:srgbClr val="000000"/>
                </a:solidFill>
                <a:highlight>
                  <a:srgbClr val="FFFFFF"/>
                </a:highlight>
                <a:latin typeface="Consolas" panose="020B0609020204030204" pitchFamily="49" charset="0"/>
                <a:cs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cs typeface="Consolas" panose="020B0609020204030204" pitchFamily="49" charset="0"/>
              </a:rPr>
              <a:t>;</a:t>
            </a:r>
          </a:p>
          <a:p>
            <a:r>
              <a:rPr lang="en-US" sz="1800" dirty="0">
                <a:solidFill>
                  <a:srgbClr val="000000"/>
                </a:solidFill>
                <a:highlight>
                  <a:srgbClr val="FFFFFF"/>
                </a:highlight>
                <a:latin typeface="Consolas" panose="020B0609020204030204" pitchFamily="49" charset="0"/>
                <a:cs typeface="Consolas" panose="020B0609020204030204" pitchFamily="49" charset="0"/>
              </a:rPr>
              <a:t>}</a:t>
            </a:r>
          </a:p>
        </p:txBody>
      </p:sp>
      <p:sp>
        <p:nvSpPr>
          <p:cNvPr id="4" name="Text Placeholder 2"/>
          <p:cNvSpPr txBox="1">
            <a:spLocks/>
          </p:cNvSpPr>
          <p:nvPr/>
        </p:nvSpPr>
        <p:spPr>
          <a:xfrm>
            <a:off x="4732967" y="4640262"/>
            <a:ext cx="7428870" cy="2259273"/>
          </a:xfrm>
          <a:prstGeom prst="rect">
            <a:avLst/>
          </a:prstGeom>
          <a:solidFill>
            <a:srgbClr val="FFFFCC"/>
          </a:solidFill>
          <a:ln>
            <a:solidFill>
              <a:schemeClr val="bg1"/>
            </a:solidFill>
          </a:ln>
          <a:effectLst>
            <a:outerShdw blurRad="50800" dist="38100" dir="2700000" algn="tl" rotWithShape="0">
              <a:prstClr val="black">
                <a:alpha val="40000"/>
              </a:prstClr>
            </a:outerShdw>
          </a:effectLst>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pP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private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Task</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Queue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queue, </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List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400" dirty="0">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results)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while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queue.Count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&gt; 0)</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queue.Dequeue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house = </a:t>
            </a:r>
            <a:r>
              <a:rPr lang="en-US" sz="1400" dirty="0">
                <a:solidFill>
                  <a:srgbClr val="0000FF"/>
                </a:solidFill>
                <a:latin typeface="Consolas" panose="020B0609020204030204" pitchFamily="49" charset="0"/>
                <a:ea typeface="Calibri" panose="020F0502020204030204" pitchFamily="34" charset="0"/>
                <a:cs typeface="Times New Roman" panose="02020603050405020304" pitchFamily="18" charset="0"/>
              </a:rPr>
              <a:t>await</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.LoadFromDatabaseAsync</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results.Add</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(house);</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211847"/>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6" name="Text Placeholder 5"/>
          <p:cNvSpPr>
            <a:spLocks noGrp="1"/>
          </p:cNvSpPr>
          <p:nvPr>
            <p:ph type="body" sz="quarter" idx="4294967295"/>
          </p:nvPr>
        </p:nvSpPr>
        <p:spPr>
          <a:xfrm>
            <a:off x="258618" y="1906867"/>
            <a:ext cx="11903220" cy="4028795"/>
          </a:xfrm>
          <a:prstGeom prst="rect">
            <a:avLst/>
          </a:prstGeom>
        </p:spPr>
        <p:txBody>
          <a:bodyPr/>
          <a:lstStyle/>
          <a:p>
            <a:pPr marL="0" indent="0">
              <a:buNone/>
            </a:pPr>
            <a:r>
              <a:rPr lang="en-US" dirty="0" smtClean="0">
                <a:gradFill>
                  <a:gsLst>
                    <a:gs pos="1250">
                      <a:srgbClr val="6DC2E9"/>
                    </a:gs>
                    <a:gs pos="99000">
                      <a:srgbClr val="6DC2E9"/>
                    </a:gs>
                  </a:gsLst>
                  <a:lin ang="5400000" scaled="0"/>
                </a:gradFill>
              </a:rPr>
              <a:t>Principles</a:t>
            </a:r>
            <a:endParaRPr lang="en-US" dirty="0">
              <a:gradFill>
                <a:gsLst>
                  <a:gs pos="1250">
                    <a:srgbClr val="6DC2E9"/>
                  </a:gs>
                  <a:gs pos="99000">
                    <a:srgbClr val="6DC2E9"/>
                  </a:gs>
                </a:gsLst>
                <a:lin ang="5400000" scaled="0"/>
              </a:gradFill>
            </a:endParaRPr>
          </a:p>
          <a:p>
            <a:pPr marL="101600" indent="0">
              <a:buNone/>
            </a:pPr>
            <a:r>
              <a:rPr lang="en-US" sz="2000" dirty="0">
                <a:latin typeface="+mn-lt"/>
              </a:rPr>
              <a:t>CPU-bound work means things like: LINQ-over-objects, or big iterations, or computational inner loops.</a:t>
            </a:r>
          </a:p>
          <a:p>
            <a:pPr marL="101600" indent="0">
              <a:buNone/>
            </a:pPr>
            <a:r>
              <a:rPr lang="en-US" sz="2000" dirty="0" err="1">
                <a:latin typeface="+mn-lt"/>
              </a:rPr>
              <a:t>Parallel.ForEach</a:t>
            </a:r>
            <a:r>
              <a:rPr lang="en-US" sz="2000" dirty="0">
                <a:latin typeface="+mn-lt"/>
              </a:rPr>
              <a:t> and </a:t>
            </a:r>
            <a:r>
              <a:rPr lang="en-US" sz="2000" dirty="0" err="1">
                <a:latin typeface="+mn-lt"/>
              </a:rPr>
              <a:t>Task.Run</a:t>
            </a:r>
            <a:r>
              <a:rPr lang="en-US" sz="2000" dirty="0">
                <a:latin typeface="+mn-lt"/>
              </a:rPr>
              <a:t> are a good way to put CPU-bound work onto the thread pool.</a:t>
            </a:r>
          </a:p>
          <a:p>
            <a:pPr marL="101600" indent="0">
              <a:buNone/>
            </a:pPr>
            <a:r>
              <a:rPr lang="en-US" sz="2000" dirty="0">
                <a:latin typeface="+mn-lt"/>
              </a:rPr>
              <a:t>Thread pool will gradually feel out how many threads are needed to make best progress.</a:t>
            </a:r>
          </a:p>
          <a:p>
            <a:pPr marL="101600" indent="0">
              <a:buNone/>
            </a:pPr>
            <a:r>
              <a:rPr lang="en-US" sz="2000" dirty="0">
                <a:latin typeface="+mn-lt"/>
              </a:rPr>
              <a:t>Use of threads will never increase throughput on a machine that’s under load.</a:t>
            </a:r>
          </a:p>
          <a:p>
            <a:pPr marL="342900" lvl="1" indent="0">
              <a:buNone/>
            </a:pPr>
            <a:endParaRPr lang="en-US" sz="1800"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000" dirty="0">
                <a:latin typeface="+mn-lt"/>
              </a:rPr>
              <a:t>For IO-bound “work”, use await rather than background threads.</a:t>
            </a:r>
          </a:p>
          <a:p>
            <a:pPr marL="101600" indent="0">
              <a:buNone/>
            </a:pPr>
            <a:r>
              <a:rPr lang="en-US" sz="2000" dirty="0">
                <a:latin typeface="+mn-lt"/>
              </a:rPr>
              <a:t>For CPU-bound work, consider using background threads via </a:t>
            </a:r>
            <a:r>
              <a:rPr lang="en-US" sz="2000" dirty="0" err="1">
                <a:latin typeface="+mn-lt"/>
              </a:rPr>
              <a:t>Parallel.ForEach</a:t>
            </a:r>
            <a:r>
              <a:rPr lang="en-US" sz="2000" dirty="0">
                <a:latin typeface="+mn-lt"/>
              </a:rPr>
              <a:t> or </a:t>
            </a:r>
            <a:r>
              <a:rPr lang="en-US" sz="2000" dirty="0" err="1" smtClean="0">
                <a:latin typeface="+mn-lt"/>
              </a:rPr>
              <a:t>Task.Run</a:t>
            </a:r>
            <a:r>
              <a:rPr lang="en-US" sz="2000" dirty="0" smtClean="0">
                <a:latin typeface="+mn-lt"/>
              </a:rPr>
              <a:t>, </a:t>
            </a:r>
            <a:br>
              <a:rPr lang="en-US" sz="2000" dirty="0" smtClean="0">
                <a:latin typeface="+mn-lt"/>
              </a:rPr>
            </a:br>
            <a:r>
              <a:rPr lang="en-US" sz="2000" dirty="0" smtClean="0">
                <a:latin typeface="+mn-lt"/>
              </a:rPr>
              <a:t>    unless </a:t>
            </a:r>
            <a:r>
              <a:rPr lang="en-US" sz="2000" dirty="0">
                <a:latin typeface="+mn-lt"/>
              </a:rPr>
              <a:t>you're writing a library, or scalable server-side code.</a:t>
            </a:r>
          </a:p>
        </p:txBody>
      </p:sp>
    </p:spTree>
    <p:extLst>
      <p:ext uri="{BB962C8B-B14F-4D97-AF65-F5344CB8AC3E}">
        <p14:creationId xmlns:p14="http://schemas.microsoft.com/office/powerpoint/2010/main" val="1639747597"/>
      </p:ext>
    </p:extLst>
  </p:cSld>
  <p:clrMapOvr>
    <a:masterClrMapping/>
  </p:clrMapOvr>
  <p:transition>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308"/>
          <a:stretch/>
        </p:blipFill>
        <p:spPr>
          <a:xfrm>
            <a:off x="0" y="1211261"/>
            <a:ext cx="12436475" cy="576380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Async</a:t>
            </a:r>
            <a:r>
              <a:rPr lang="en-US" dirty="0" smtClean="0">
                <a:gradFill>
                  <a:gsLst>
                    <a:gs pos="0">
                      <a:srgbClr val="FFFFFF"/>
                    </a:gs>
                    <a:gs pos="100000">
                      <a:srgbClr val="FFFFFF"/>
                    </a:gs>
                  </a:gsLst>
                  <a:lin ang="5400000" scaled="0"/>
                </a:gradFill>
              </a:rPr>
              <a:t> over events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423991" y="2125662"/>
            <a:ext cx="5740212"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“My UI code looks like spaghetti.”</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Events are the problem.</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Consider wrapping them as Tasks.</a:t>
            </a:r>
            <a:endPar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1541876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Tree>
    <p:extLst>
      <p:ext uri="{BB962C8B-B14F-4D97-AF65-F5344CB8AC3E}">
        <p14:creationId xmlns:p14="http://schemas.microsoft.com/office/powerpoint/2010/main" val="363308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3" name="Text Placeholder 2"/>
          <p:cNvSpPr>
            <a:spLocks noGrp="1"/>
          </p:cNvSpPr>
          <p:nvPr>
            <p:ph type="body" sz="quarter" idx="10"/>
          </p:nvPr>
        </p:nvSpPr>
        <p:spPr>
          <a:xfrm>
            <a:off x="274638" y="1221157"/>
            <a:ext cx="11887199" cy="5613845"/>
          </a:xfrm>
        </p:spPr>
        <p:txBody>
          <a:bodyPr/>
          <a:lstStyle/>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m_ActionAfterAnimation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AddHandler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btnOk.Click</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5312309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49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125663"/>
            <a:ext cx="11887200" cy="1831975"/>
          </a:xfrm>
        </p:spPr>
        <p:txBody>
          <a:bodyPr/>
          <a:lstStyle/>
          <a:p>
            <a:r>
              <a:rPr lang="en-US" sz="8800" dirty="0" smtClean="0"/>
              <a:t>The problem is events.</a:t>
            </a:r>
            <a:r>
              <a:rPr lang="en-US" sz="8800" dirty="0"/>
              <a:t/>
            </a:r>
            <a:br>
              <a:rPr lang="en-US" sz="8800" dirty="0"/>
            </a:br>
            <a:r>
              <a:rPr lang="en-US" sz="8800" dirty="0" smtClean="0"/>
              <a:t>They’re not going away.</a:t>
            </a:r>
            <a:endParaRPr lang="en-US" sz="8800" dirty="0"/>
          </a:p>
        </p:txBody>
      </p:sp>
    </p:spTree>
    <p:extLst>
      <p:ext uri="{BB962C8B-B14F-4D97-AF65-F5344CB8AC3E}">
        <p14:creationId xmlns:p14="http://schemas.microsoft.com/office/powerpoint/2010/main" val="2270113271"/>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50837" y="1516062"/>
            <a:ext cx="11887200" cy="4893647"/>
          </a:xfrm>
          <a:prstGeom prst="rect">
            <a:avLst/>
          </a:prstGeom>
        </p:spPr>
        <p:txBody>
          <a:bodyPr/>
          <a:lstStyle/>
          <a:p>
            <a:endParaRPr lang="en-US" sz="3200" dirty="0" smtClean="0">
              <a:solidFill>
                <a:schemeClr val="tx1"/>
              </a:solidFill>
            </a:endParaRPr>
          </a:p>
          <a:p>
            <a:pPr marL="0" indent="0">
              <a:buNone/>
            </a:pPr>
            <a:r>
              <a:rPr lang="en-US" sz="3600" dirty="0" err="1" smtClean="0">
                <a:solidFill>
                  <a:schemeClr val="accent2">
                    <a:lumMod val="60000"/>
                    <a:lumOff val="40000"/>
                  </a:schemeClr>
                </a:solidFill>
              </a:rPr>
              <a:t>Async</a:t>
            </a:r>
            <a:r>
              <a:rPr lang="en-US" sz="3600" dirty="0" smtClean="0">
                <a:solidFill>
                  <a:schemeClr val="accent2">
                    <a:lumMod val="60000"/>
                    <a:lumOff val="40000"/>
                  </a:schemeClr>
                </a:solidFill>
              </a:rPr>
              <a:t> void</a:t>
            </a:r>
            <a:r>
              <a:rPr lang="en-US" sz="3600" dirty="0" smtClean="0">
                <a:solidFill>
                  <a:schemeClr val="tx1"/>
                </a:solidFill>
              </a:rPr>
              <a:t> is only for top-level event handlers.</a:t>
            </a:r>
          </a:p>
          <a:p>
            <a:pPr marL="0" indent="0">
              <a:buNone/>
            </a:pPr>
            <a:endParaRPr lang="en-US" sz="3600" dirty="0">
              <a:solidFill>
                <a:schemeClr val="tx1"/>
              </a:solidFill>
            </a:endParaRPr>
          </a:p>
          <a:p>
            <a:pPr marL="0" indent="0">
              <a:buNone/>
            </a:pPr>
            <a:r>
              <a:rPr lang="en-US" sz="3600" dirty="0" smtClean="0">
                <a:solidFill>
                  <a:schemeClr val="tx1"/>
                </a:solidFill>
              </a:rPr>
              <a:t>Use the </a:t>
            </a:r>
            <a:r>
              <a:rPr lang="en-US" sz="3600" dirty="0" err="1" smtClean="0">
                <a:solidFill>
                  <a:schemeClr val="tx1"/>
                </a:solidFill>
              </a:rPr>
              <a:t>threadpool</a:t>
            </a:r>
            <a:r>
              <a:rPr lang="en-US" sz="3600" dirty="0" smtClean="0">
                <a:solidFill>
                  <a:schemeClr val="tx1"/>
                </a:solidFill>
              </a:rPr>
              <a:t> for </a:t>
            </a:r>
            <a:r>
              <a:rPr lang="en-US" sz="3600" dirty="0" smtClean="0">
                <a:solidFill>
                  <a:schemeClr val="bg2">
                    <a:lumMod val="25000"/>
                    <a:lumOff val="75000"/>
                  </a:schemeClr>
                </a:solidFill>
              </a:rPr>
              <a:t>CPU-bound</a:t>
            </a:r>
            <a:r>
              <a:rPr lang="en-US" sz="3600" dirty="0" smtClean="0">
                <a:solidFill>
                  <a:schemeClr val="tx1"/>
                </a:solidFill>
              </a:rPr>
              <a:t> code, but not </a:t>
            </a:r>
            <a:r>
              <a:rPr lang="en-US" sz="3600" dirty="0" smtClean="0">
                <a:solidFill>
                  <a:schemeClr val="bg2">
                    <a:lumMod val="25000"/>
                    <a:lumOff val="75000"/>
                  </a:schemeClr>
                </a:solidFill>
              </a:rPr>
              <a:t>IO-bound</a:t>
            </a:r>
            <a:r>
              <a:rPr lang="en-US" sz="3600" dirty="0" smtClean="0">
                <a:solidFill>
                  <a:schemeClr val="tx1"/>
                </a:solidFill>
              </a:rPr>
              <a:t>.</a:t>
            </a:r>
          </a:p>
          <a:p>
            <a:pPr marL="0" indent="0">
              <a:buNone/>
            </a:pPr>
            <a:endParaRPr lang="en-US" sz="3600" dirty="0" smtClean="0">
              <a:solidFill>
                <a:schemeClr val="tx1"/>
              </a:solidFill>
            </a:endParaRPr>
          </a:p>
          <a:p>
            <a:pPr marL="0" indent="0">
              <a:buNone/>
            </a:pPr>
            <a:r>
              <a:rPr lang="en-US" sz="3600" dirty="0">
                <a:solidFill>
                  <a:schemeClr val="tx1"/>
                </a:solidFill>
              </a:rPr>
              <a:t>Use </a:t>
            </a:r>
            <a:r>
              <a:rPr lang="en-US" sz="3600" dirty="0" err="1">
                <a:solidFill>
                  <a:schemeClr val="tx1"/>
                </a:solidFill>
              </a:rPr>
              <a:t>TaskCompletionSource</a:t>
            </a:r>
            <a:r>
              <a:rPr lang="en-US" sz="3600" dirty="0">
                <a:solidFill>
                  <a:schemeClr val="tx1"/>
                </a:solidFill>
              </a:rPr>
              <a:t> to wrap Tasks around </a:t>
            </a:r>
            <a:r>
              <a:rPr lang="en-US" sz="3600" dirty="0" smtClean="0">
                <a:solidFill>
                  <a:schemeClr val="accent4">
                    <a:lumMod val="40000"/>
                    <a:lumOff val="60000"/>
                  </a:schemeClr>
                </a:solidFill>
              </a:rPr>
              <a:t>events</a:t>
            </a:r>
            <a:r>
              <a:rPr lang="en-US" sz="3600" dirty="0" smtClean="0">
                <a:solidFill>
                  <a:schemeClr val="tx1"/>
                </a:solidFill>
              </a:rPr>
              <a:t>.</a:t>
            </a:r>
          </a:p>
          <a:p>
            <a:pPr marL="0" indent="0">
              <a:buNone/>
            </a:pPr>
            <a:endParaRPr lang="en-US" sz="3600" dirty="0">
              <a:solidFill>
                <a:schemeClr val="tx1"/>
              </a:solidFill>
            </a:endParaRPr>
          </a:p>
          <a:p>
            <a:pPr marL="0" indent="0">
              <a:buNone/>
            </a:pPr>
            <a:r>
              <a:rPr lang="en-US" sz="3600" dirty="0" smtClean="0">
                <a:solidFill>
                  <a:schemeClr val="tx1"/>
                </a:solidFill>
              </a:rPr>
              <a:t>Libraries </a:t>
            </a:r>
            <a:r>
              <a:rPr lang="en-US" sz="3600" dirty="0" smtClean="0">
                <a:solidFill>
                  <a:schemeClr val="accent5">
                    <a:lumMod val="40000"/>
                    <a:lumOff val="60000"/>
                  </a:schemeClr>
                </a:solidFill>
              </a:rPr>
              <a:t>shouldn't lie</a:t>
            </a:r>
            <a:r>
              <a:rPr lang="en-US" sz="3600" dirty="0" smtClean="0">
                <a:solidFill>
                  <a:schemeClr val="tx1"/>
                </a:solidFill>
              </a:rPr>
              <a:t>, and should be chunky.</a:t>
            </a:r>
          </a:p>
        </p:txBody>
      </p:sp>
      <p:sp>
        <p:nvSpPr>
          <p:cNvPr id="4" name="Title 3"/>
          <p:cNvSpPr>
            <a:spLocks noGrp="1"/>
          </p:cNvSpPr>
          <p:nvPr>
            <p:ph type="title"/>
          </p:nvPr>
        </p:nvSpPr>
        <p:spPr/>
        <p:txBody>
          <a:bodyPr/>
          <a:lstStyle/>
          <a:p>
            <a:r>
              <a:rPr lang="en-US" dirty="0" smtClean="0"/>
              <a:t>Key </a:t>
            </a:r>
            <a:r>
              <a:rPr lang="en-US" dirty="0"/>
              <a:t>Takeaways</a:t>
            </a:r>
          </a:p>
        </p:txBody>
      </p:sp>
    </p:spTree>
    <p:extLst>
      <p:ext uri="{BB962C8B-B14F-4D97-AF65-F5344CB8AC3E}">
        <p14:creationId xmlns:p14="http://schemas.microsoft.com/office/powerpoint/2010/main" val="265893691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4390232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Let </a:t>
            </a:r>
            <a:r>
              <a:rPr lang="en-US" sz="1800" dirty="0">
                <a:solidFill>
                  <a:srgbClr val="008000"/>
                </a:solidFill>
                <a:highlight>
                  <a:srgbClr val="FFFFFF"/>
                </a:highlight>
                <a:latin typeface="Consolas" panose="020B0609020204030204" pitchFamily="49" charset="0"/>
              </a:rPr>
              <a:t>user </a:t>
            </a:r>
            <a:r>
              <a:rPr lang="en-US" sz="1800" dirty="0" smtClean="0">
                <a:solidFill>
                  <a:srgbClr val="008000"/>
                </a:solidFill>
                <a:highlight>
                  <a:srgbClr val="FFFFFF"/>
                </a:highlight>
                <a:latin typeface="Consolas" panose="020B0609020204030204" pitchFamily="49" charset="0"/>
              </a:rPr>
              <a:t>drag the apple</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 </a:t>
            </a:r>
            <a:r>
              <a:rPr lang="en-US" sz="1800" dirty="0" err="1" smtClean="0">
                <a:solidFill>
                  <a:srgbClr val="0000FF"/>
                </a:solidFill>
                <a:highlight>
                  <a:srgbClr val="FFFFFF"/>
                </a:highlight>
                <a:latin typeface="Consolas" panose="020B0609020204030204" pitchFamily="49" charset="0"/>
              </a:rPr>
              <a:t>CType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DragAsync</a:t>
            </a:r>
            <a:r>
              <a:rPr lang="en-US" sz="1800" dirty="0" smtClean="0">
                <a:solidFill>
                  <a:srgbClr val="000000"/>
                </a:solidFill>
                <a:highlight>
                  <a:srgbClr val="FFFFFF"/>
                </a:highlight>
                <a:latin typeface="Consolas" panose="020B0609020204030204" pitchFamily="49" charset="0"/>
              </a:rPr>
              <a:t>(apple)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Animate and sound for apple to whoosh into basket</a:t>
            </a:r>
          </a:p>
          <a:p>
            <a:r>
              <a:rPr lang="en-US" sz="1800" dirty="0" smtClean="0">
                <a:solidFill>
                  <a:srgbClr val="0000F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AppleStoryboard.</a:t>
            </a:r>
            <a:r>
              <a:rPr lang="en-US" sz="1800" dirty="0" err="1" smtClean="0">
                <a:solidFill>
                  <a:srgbClr val="000000"/>
                </a:solidFill>
                <a:effectLst>
                  <a:glow rad="381000">
                    <a:srgbClr val="FFFF00"/>
                  </a:glow>
                </a:effectLst>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WhooshSound.PlayAsync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.WhenAll</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smtClean="0">
                <a:solidFill>
                  <a:srgbClr val="0000FF"/>
                </a:solidFill>
                <a:highlight>
                  <a:srgbClr val="FFFFFF"/>
                </a:highlight>
                <a:latin typeface="Consolas" panose="020B0609020204030204" pitchFamily="49" charset="0"/>
              </a:rPr>
              <a:t>Then </a:t>
            </a:r>
            <a:r>
              <a:rPr lang="en-US" sz="1800" dirty="0">
                <a:solidFill>
                  <a:srgbClr val="0000FF"/>
                </a:solidFill>
                <a:highlight>
                  <a:srgbClr val="FFFFFF"/>
                </a:highlight>
                <a:latin typeface="Consolas" panose="020B0609020204030204" pitchFamily="49" charset="0"/>
              </a:rPr>
              <a:t>Return </a:t>
            </a:r>
            <a:endParaRPr lang="en-US" sz="1800" dirty="0" smtClean="0">
              <a:solidFill>
                <a:srgbClr val="0000FF"/>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Show victory screen, and wait for user to click button</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StartVictoryScreenAsync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OnStart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7129563"/>
      </p:ext>
    </p:extLst>
  </p:cSld>
  <p:clrMapOvr>
    <a:masterClrMapping/>
  </p:clrMapOvr>
  <p:transition>
    <p:pull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storyboard.Begin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Usage: </a:t>
            </a:r>
            <a:r>
              <a:rPr lang="en-US" sz="1800" dirty="0">
                <a:solidFill>
                  <a:srgbClr val="008000"/>
                </a:solidFill>
                <a:highlight>
                  <a:srgbClr val="FFFFFF"/>
                </a:highlight>
                <a:latin typeface="Consolas" panose="020B0609020204030204" pitchFamily="49" charset="0"/>
              </a:rPr>
              <a:t>Await storyboard1.PlayAsync()</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Extension</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sb</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lambda</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sb.Begin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741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grpSp>
        <p:nvGrpSpPr>
          <p:cNvPr id="16" name="Group 15"/>
          <p:cNvGrpSpPr/>
          <p:nvPr/>
        </p:nvGrpSpPr>
        <p:grpSpPr>
          <a:xfrm>
            <a:off x="2357133" y="1665165"/>
            <a:ext cx="155448" cy="2549733"/>
            <a:chOff x="2357133" y="1403209"/>
            <a:chExt cx="155448" cy="2549733"/>
          </a:xfrm>
        </p:grpSpPr>
        <p:cxnSp>
          <p:nvCxnSpPr>
            <p:cNvPr id="17" name="Straight Arrow Connector 16"/>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9" name="Straight Arrow Connector 18"/>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1" name="Group 20"/>
          <p:cNvGrpSpPr/>
          <p:nvPr/>
        </p:nvGrpSpPr>
        <p:grpSpPr>
          <a:xfrm>
            <a:off x="6991605" y="2438400"/>
            <a:ext cx="2012695" cy="863671"/>
            <a:chOff x="8389938" y="1868047"/>
            <a:chExt cx="2012695" cy="863671"/>
          </a:xfrm>
        </p:grpSpPr>
        <p:cxnSp>
          <p:nvCxnSpPr>
            <p:cNvPr id="22" name="Straight Arrow Connector 21"/>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4" name="Straight Arrow Connector 23"/>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347424" y="4846593"/>
            <a:ext cx="155448" cy="1852657"/>
            <a:chOff x="2347424" y="4276540"/>
            <a:chExt cx="155448" cy="1852657"/>
          </a:xfrm>
        </p:grpSpPr>
        <p:cxnSp>
          <p:nvCxnSpPr>
            <p:cNvPr id="26" name="Straight Arrow Connector 25"/>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143516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Text Placeholder 5"/>
          <p:cNvSpPr>
            <a:spLocks noGrp="1"/>
          </p:cNvSpPr>
          <p:nvPr>
            <p:ph type="body" sz="quarter" idx="4294967295"/>
          </p:nvPr>
        </p:nvSpPr>
        <p:spPr>
          <a:xfrm>
            <a:off x="274638" y="1212850"/>
            <a:ext cx="11887200" cy="4124206"/>
          </a:xfrm>
          <a:prstGeom prst="rect">
            <a:avLst/>
          </a:prstGeom>
        </p:spPr>
        <p:txBody>
          <a:bodyPr/>
          <a:lstStyle/>
          <a:p>
            <a:pPr marL="0" indent="0">
              <a:buNone/>
            </a:pPr>
            <a:endParaRPr lang="en-US" dirty="0" smtClean="0"/>
          </a:p>
          <a:p>
            <a:pPr marL="0" indent="0">
              <a:buNone/>
            </a:pPr>
            <a:r>
              <a:rPr lang="en-US" dirty="0">
                <a:gradFill>
                  <a:gsLst>
                    <a:gs pos="1250">
                      <a:srgbClr val="6DC2E9"/>
                    </a:gs>
                    <a:gs pos="99000">
                      <a:srgbClr val="6DC2E9"/>
                    </a:gs>
                  </a:gsLst>
                  <a:lin ang="5400000" scaled="0"/>
                </a:gradFill>
              </a:rPr>
              <a:t>Principles</a:t>
            </a:r>
          </a:p>
          <a:p>
            <a:pPr marL="101600" indent="0">
              <a:buNone/>
            </a:pPr>
            <a:r>
              <a:rPr lang="en-US" sz="2400" dirty="0">
                <a:latin typeface="+mn-lt"/>
              </a:rPr>
              <a:t>Callback-based programming, as with events, is hard</a:t>
            </a:r>
          </a:p>
          <a:p>
            <a:pPr marL="342900" lvl="1" indent="0">
              <a:buNone/>
            </a:pPr>
            <a:endParaRPr lang="en-US" dirty="0" smtClean="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If the event-handlers are largely independent, then leave them as events</a:t>
            </a:r>
          </a:p>
          <a:p>
            <a:pPr marL="101600" indent="0">
              <a:buNone/>
            </a:pPr>
            <a:r>
              <a:rPr lang="en-US" sz="2400" dirty="0">
                <a:latin typeface="+mn-lt"/>
              </a:rPr>
              <a:t>But if they look like a state-machine, then await is sometimes easier</a:t>
            </a:r>
          </a:p>
          <a:p>
            <a:pPr marL="101600" indent="0">
              <a:buNone/>
            </a:pPr>
            <a:r>
              <a:rPr lang="en-US" sz="2400" dirty="0">
                <a:latin typeface="+mn-lt"/>
              </a:rPr>
              <a:t>To turn events into </a:t>
            </a:r>
            <a:r>
              <a:rPr lang="en-US" sz="2400" dirty="0" err="1">
                <a:latin typeface="+mn-lt"/>
              </a:rPr>
              <a:t>awaitable</a:t>
            </a:r>
            <a:r>
              <a:rPr lang="en-US" sz="2400" dirty="0">
                <a:latin typeface="+mn-lt"/>
              </a:rPr>
              <a:t> Tasks, use </a:t>
            </a:r>
            <a:r>
              <a:rPr lang="en-US" sz="2400" dirty="0" err="1">
                <a:latin typeface="+mn-lt"/>
              </a:rPr>
              <a:t>TaskCompletionSource</a:t>
            </a:r>
            <a:endParaRPr lang="en-US" sz="2400" dirty="0">
              <a:latin typeface="+mn-lt"/>
            </a:endParaRPr>
          </a:p>
        </p:txBody>
      </p:sp>
    </p:spTree>
    <p:extLst>
      <p:ext uri="{BB962C8B-B14F-4D97-AF65-F5344CB8AC3E}">
        <p14:creationId xmlns:p14="http://schemas.microsoft.com/office/powerpoint/2010/main" val="2820900180"/>
      </p:ext>
    </p:extLst>
  </p:cSld>
  <p:clrMapOvr>
    <a:masterClrMapping/>
  </p:clrMapOvr>
  <p:transition>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Library methods shouldn’t lie</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336753" y="2134150"/>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Library methods shouldn’t lie…</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Only expose an </a:t>
            </a:r>
            <a:r>
              <a:rPr lang="en-US" sz="2400" dirty="0" err="1" smtClean="0">
                <a:gradFill>
                  <a:gsLst>
                    <a:gs pos="0">
                      <a:srgbClr val="FFFFFF"/>
                    </a:gs>
                    <a:gs pos="100000">
                      <a:srgbClr val="FFFFFF"/>
                    </a:gs>
                  </a:gsLst>
                  <a:lin ang="5400000" scaled="0"/>
                </a:gradFill>
                <a:ea typeface="Segoe UI" pitchFamily="34" charset="0"/>
                <a:cs typeface="Segoe UI" pitchFamily="34" charset="0"/>
              </a:rPr>
              <a:t>async</a:t>
            </a:r>
            <a:r>
              <a:rPr lang="en-US" sz="2400" dirty="0" smtClean="0">
                <a:gradFill>
                  <a:gsLst>
                    <a:gs pos="0">
                      <a:srgbClr val="FFFFFF"/>
                    </a:gs>
                    <a:gs pos="100000">
                      <a:srgbClr val="FFFFFF"/>
                    </a:gs>
                  </a:gsLst>
                  <a:lin ang="5400000" scaled="0"/>
                </a:gradFill>
                <a:ea typeface="Segoe UI" pitchFamily="34" charset="0"/>
                <a:cs typeface="Segoe UI" pitchFamily="34" charset="0"/>
              </a:rPr>
              <a:t> API</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if your implementation is truly </a:t>
            </a:r>
            <a:r>
              <a:rPr lang="en-US" sz="2400" dirty="0" err="1" smtClean="0">
                <a:gradFill>
                  <a:gsLst>
                    <a:gs pos="0">
                      <a:srgbClr val="FFFFFF"/>
                    </a:gs>
                    <a:gs pos="100000">
                      <a:srgbClr val="FFFFFF"/>
                    </a:gs>
                  </a:gsLst>
                  <a:lin ang="5400000" scaled="0"/>
                </a:gradFill>
                <a:ea typeface="Segoe UI" pitchFamily="34" charset="0"/>
                <a:cs typeface="Segoe UI" pitchFamily="34" charset="0"/>
              </a:rPr>
              <a:t>async</a:t>
            </a:r>
            <a:r>
              <a:rPr lang="en-US" sz="2400" dirty="0" smtClean="0">
                <a:gradFill>
                  <a:gsLst>
                    <a:gs pos="0">
                      <a:srgbClr val="FFFFFF"/>
                    </a:gs>
                    <a:gs pos="100000">
                      <a:srgbClr val="FFFFFF"/>
                    </a:gs>
                  </a:gsLst>
                  <a:lin ang="5400000" scaled="0"/>
                </a:gradFill>
                <a:ea typeface="Segoe UI" pitchFamily="34" charset="0"/>
                <a:cs typeface="Segoe UI" pitchFamily="34" charset="0"/>
              </a:rPr>
              <a:t>.</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Don’t “fake it” through internal use of </a:t>
            </a:r>
            <a:r>
              <a:rPr lang="en-US" sz="2400" dirty="0" err="1" smtClean="0">
                <a:gradFill>
                  <a:gsLst>
                    <a:gs pos="0">
                      <a:srgbClr val="FFFFFF"/>
                    </a:gs>
                    <a:gs pos="100000">
                      <a:srgbClr val="FFFFFF"/>
                    </a:gs>
                  </a:gsLst>
                  <a:lin ang="5400000" scaled="0"/>
                </a:gradFill>
                <a:ea typeface="Segoe UI" pitchFamily="34" charset="0"/>
                <a:cs typeface="Segoe UI" pitchFamily="34" charset="0"/>
              </a:rPr>
              <a:t>Task.Run</a:t>
            </a:r>
            <a:r>
              <a:rPr lang="en-US" sz="2400" dirty="0" smtClean="0">
                <a:gradFill>
                  <a:gsLst>
                    <a:gs pos="0">
                      <a:srgbClr val="FFFFFF"/>
                    </a:gs>
                    <a:gs pos="100000">
                      <a:srgbClr val="FFFFFF"/>
                    </a:gs>
                  </a:gsLst>
                  <a:lin ang="5400000" scaled="0"/>
                </a:gradFill>
                <a:ea typeface="Segoe UI" pitchFamily="34" charset="0"/>
                <a:cs typeface="Segoe UI" pitchFamily="34" charset="0"/>
              </a:rPr>
              <a:t>.</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691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Library methods shouldn’t lie</a:t>
            </a:r>
            <a:endParaRPr lang="en-US" dirty="0"/>
          </a:p>
        </p:txBody>
      </p:sp>
      <p:sp>
        <p:nvSpPr>
          <p:cNvPr id="4" name="Text Placeholder 3"/>
          <p:cNvSpPr>
            <a:spLocks noGrp="1"/>
          </p:cNvSpPr>
          <p:nvPr>
            <p:ph type="body" sz="quarter" idx="10"/>
          </p:nvPr>
        </p:nvSpPr>
        <p:spPr>
          <a:xfrm>
            <a:off x="503237" y="1963711"/>
            <a:ext cx="8839200" cy="461665"/>
          </a:xfrm>
        </p:spPr>
        <p:txBody>
          <a:bodyPr/>
          <a:lstStyle/>
          <a:p>
            <a:pPr lvl="0"/>
            <a:r>
              <a:rPr lang="en-US" sz="2000" b="1" dirty="0" smtClean="0">
                <a:solidFill>
                  <a:srgbClr val="FFFF00"/>
                </a:solidFill>
                <a:latin typeface="Consolas" panose="020B0609020204030204" pitchFamily="49" charset="0"/>
                <a:cs typeface="Consolas" panose="020B0609020204030204" pitchFamily="49" charset="0"/>
              </a:rPr>
              <a:t>Foo();</a:t>
            </a:r>
          </a:p>
        </p:txBody>
      </p:sp>
      <p:sp>
        <p:nvSpPr>
          <p:cNvPr id="2" name="Text Placeholder 1"/>
          <p:cNvSpPr>
            <a:spLocks noGrp="1"/>
          </p:cNvSpPr>
          <p:nvPr>
            <p:ph type="body" sz="quarter" idx="11"/>
          </p:nvPr>
        </p:nvSpPr>
        <p:spPr>
          <a:xfrm>
            <a:off x="503238" y="4459823"/>
            <a:ext cx="3581400" cy="1107996"/>
          </a:xfrm>
        </p:spPr>
        <p:txBody>
          <a:bodyPr/>
          <a:lstStyle/>
          <a:p>
            <a:pPr lvl="0">
              <a:lnSpc>
                <a:spcPct val="100000"/>
              </a:lnSpc>
              <a:spcBef>
                <a:spcPts val="0"/>
              </a:spcBef>
              <a:buClrTx/>
              <a:buSzTx/>
            </a:pPr>
            <a:r>
              <a:rPr lang="en-US" sz="2000" b="1" dirty="0" err="1" smtClean="0">
                <a:solidFill>
                  <a:srgbClr val="00FFFF"/>
                </a:solidFill>
                <a:latin typeface="Consolas" panose="020B0609020204030204" pitchFamily="49" charset="0"/>
                <a:cs typeface="Consolas" panose="020B0609020204030204" pitchFamily="49" charset="0"/>
              </a:rPr>
              <a:t>var</a:t>
            </a:r>
            <a:r>
              <a:rPr lang="en-US" sz="2000" b="1" dirty="0" smtClean="0">
                <a:solidFill>
                  <a:srgbClr val="00FFFF"/>
                </a:solidFill>
                <a:latin typeface="Consolas" panose="020B0609020204030204" pitchFamily="49" charset="0"/>
                <a:cs typeface="Consolas" panose="020B0609020204030204" pitchFamily="49" charset="0"/>
              </a:rPr>
              <a:t> task = </a:t>
            </a:r>
            <a:r>
              <a:rPr lang="en-US" sz="2000" b="1" dirty="0" err="1" smtClean="0">
                <a:solidFill>
                  <a:srgbClr val="00FFFF"/>
                </a:solidFill>
                <a:latin typeface="Consolas" panose="020B0609020204030204" pitchFamily="49" charset="0"/>
                <a:cs typeface="Consolas" panose="020B0609020204030204" pitchFamily="49" charset="0"/>
              </a:rPr>
              <a:t>FooAsync</a:t>
            </a:r>
            <a:r>
              <a:rPr lang="en-US" sz="2000" b="1" dirty="0" smtClean="0">
                <a:solidFill>
                  <a:srgbClr val="00FFFF"/>
                </a:solidFill>
                <a:latin typeface="Consolas" panose="020B0609020204030204" pitchFamily="49" charset="0"/>
                <a:cs typeface="Consolas" panose="020B0609020204030204" pitchFamily="49" charset="0"/>
              </a:rPr>
              <a:t>();</a:t>
            </a:r>
          </a:p>
          <a:p>
            <a:pPr lvl="0">
              <a:lnSpc>
                <a:spcPct val="100000"/>
              </a:lnSpc>
              <a:spcBef>
                <a:spcPts val="0"/>
              </a:spcBef>
              <a:buClrTx/>
              <a:buSzTx/>
            </a:pPr>
            <a:r>
              <a:rPr lang="en-US" sz="2000" b="1" dirty="0" smtClean="0">
                <a:solidFill>
                  <a:srgbClr val="00FFFF"/>
                </a:solidFill>
                <a:latin typeface="Consolas" panose="020B0609020204030204" pitchFamily="49" charset="0"/>
                <a:cs typeface="Consolas" panose="020B0609020204030204" pitchFamily="49" charset="0"/>
              </a:rPr>
              <a:t>...</a:t>
            </a:r>
          </a:p>
          <a:p>
            <a:pPr lvl="0">
              <a:lnSpc>
                <a:spcPct val="100000"/>
              </a:lnSpc>
              <a:spcBef>
                <a:spcPts val="0"/>
              </a:spcBef>
              <a:buClrTx/>
              <a:buSzTx/>
            </a:pPr>
            <a:r>
              <a:rPr lang="en-US" sz="2000" b="1" dirty="0" smtClean="0">
                <a:solidFill>
                  <a:srgbClr val="00FFFF"/>
                </a:solidFill>
                <a:latin typeface="Consolas" panose="020B0609020204030204" pitchFamily="49" charset="0"/>
                <a:cs typeface="Consolas" panose="020B0609020204030204" pitchFamily="49" charset="0"/>
              </a:rPr>
              <a:t>await task;</a:t>
            </a:r>
            <a:endParaRPr lang="en-US" sz="2000" b="1" dirty="0">
              <a:solidFill>
                <a:srgbClr val="00FFFF"/>
              </a:solidFill>
              <a:latin typeface="Consolas" panose="020B0609020204030204" pitchFamily="49" charset="0"/>
              <a:cs typeface="Consolas" panose="020B0609020204030204" pitchFamily="49" charset="0"/>
            </a:endParaRPr>
          </a:p>
        </p:txBody>
      </p:sp>
      <p:sp>
        <p:nvSpPr>
          <p:cNvPr id="11" name="Text Placeholder 3"/>
          <p:cNvSpPr txBox="1">
            <a:spLocks/>
          </p:cNvSpPr>
          <p:nvPr/>
        </p:nvSpPr>
        <p:spPr>
          <a:xfrm>
            <a:off x="4313237" y="1973024"/>
            <a:ext cx="7010400" cy="16004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000" dirty="0" smtClean="0">
                <a:gradFill>
                  <a:gsLst>
                    <a:gs pos="1250">
                      <a:srgbClr val="FFFFFF"/>
                    </a:gs>
                    <a:gs pos="100000">
                      <a:srgbClr val="FFFFFF"/>
                    </a:gs>
                  </a:gsLst>
                  <a:lin ang="5400000" scaled="0"/>
                </a:gradFill>
                <a:latin typeface="Segoe UI"/>
              </a:rPr>
              <a:t>This method’s signature is </a:t>
            </a:r>
            <a:r>
              <a:rPr lang="en-US" sz="2000" b="1" i="1" dirty="0" smtClean="0">
                <a:solidFill>
                  <a:srgbClr val="FFFF00"/>
                </a:solidFill>
                <a:latin typeface="Segoe UI"/>
              </a:rPr>
              <a:t>synchronous</a:t>
            </a:r>
            <a:r>
              <a:rPr lang="en-US" sz="2000" i="1" dirty="0" smtClean="0">
                <a:gradFill>
                  <a:gsLst>
                    <a:gs pos="1250">
                      <a:srgbClr val="FFFFFF"/>
                    </a:gs>
                    <a:gs pos="100000">
                      <a:srgbClr val="FFFFFF"/>
                    </a:gs>
                  </a:gsLst>
                  <a:lin ang="5400000" scaled="0"/>
                </a:gradFill>
                <a:latin typeface="Segoe UI"/>
              </a:rPr>
              <a:t>:</a:t>
            </a:r>
          </a:p>
          <a:p>
            <a:pPr>
              <a:buClr>
                <a:srgbClr val="FFFFFF"/>
              </a:buClr>
            </a:pPr>
            <a:r>
              <a:rPr lang="en-US" sz="2000" dirty="0" smtClean="0">
                <a:gradFill>
                  <a:gsLst>
                    <a:gs pos="1250">
                      <a:srgbClr val="FFFFFF"/>
                    </a:gs>
                    <a:gs pos="100000">
                      <a:srgbClr val="FFFFFF"/>
                    </a:gs>
                  </a:gsLst>
                  <a:lin ang="5400000" scaled="0"/>
                </a:gradFill>
                <a:latin typeface="Segoe UI"/>
              </a:rPr>
              <a:t>I expect it will </a:t>
            </a:r>
            <a:r>
              <a:rPr lang="en-US" sz="2000" b="1" dirty="0" smtClean="0">
                <a:solidFill>
                  <a:srgbClr val="FFFF00"/>
                </a:solidFill>
                <a:latin typeface="Segoe UI"/>
              </a:rPr>
              <a:t>perform </a:t>
            </a:r>
            <a:r>
              <a:rPr lang="en-US" sz="2000" dirty="0" smtClean="0">
                <a:gradFill>
                  <a:gsLst>
                    <a:gs pos="1250">
                      <a:srgbClr val="FFFFFF"/>
                    </a:gs>
                    <a:gs pos="100000">
                      <a:srgbClr val="FFFFFF"/>
                    </a:gs>
                  </a:gsLst>
                  <a:lin ang="5400000" scaled="0"/>
                </a:gradFill>
                <a:latin typeface="Segoe UI"/>
              </a:rPr>
              <a:t>something here and now. I’ll regain control to execute something else </a:t>
            </a:r>
            <a:r>
              <a:rPr lang="en-US" sz="2000" b="1" dirty="0" smtClean="0">
                <a:solidFill>
                  <a:srgbClr val="FFFF00"/>
                </a:solidFill>
                <a:latin typeface="Segoe UI"/>
              </a:rPr>
              <a:t>when it’s done</a:t>
            </a:r>
            <a:r>
              <a:rPr lang="en-US" sz="2000" dirty="0" smtClean="0">
                <a:gradFill>
                  <a:gsLst>
                    <a:gs pos="1250">
                      <a:srgbClr val="FFFFFF"/>
                    </a:gs>
                    <a:gs pos="100000">
                      <a:srgbClr val="FFFFFF"/>
                    </a:gs>
                  </a:gsLst>
                  <a:lin ang="5400000" scaled="0"/>
                </a:gradFill>
                <a:latin typeface="Segoe UI"/>
              </a:rPr>
              <a:t>.</a:t>
            </a:r>
          </a:p>
          <a:p>
            <a:pPr>
              <a:buClr>
                <a:srgbClr val="FFFFFF"/>
              </a:buClr>
            </a:pPr>
            <a:r>
              <a:rPr lang="en-US" sz="2000" dirty="0" smtClean="0">
                <a:gradFill>
                  <a:gsLst>
                    <a:gs pos="1250">
                      <a:srgbClr val="FFFFFF"/>
                    </a:gs>
                    <a:gs pos="100000">
                      <a:srgbClr val="FFFFFF"/>
                    </a:gs>
                  </a:gsLst>
                  <a:lin ang="5400000" scaled="0"/>
                </a:gradFill>
                <a:latin typeface="Segoe UI"/>
              </a:rPr>
              <a:t>It will probably be using the CPU flat-out while it runs.</a:t>
            </a:r>
            <a:endParaRPr lang="en-US" sz="2000" dirty="0">
              <a:gradFill>
                <a:gsLst>
                  <a:gs pos="1250">
                    <a:srgbClr val="FFFFFF"/>
                  </a:gs>
                  <a:gs pos="100000">
                    <a:srgbClr val="FFFFFF"/>
                  </a:gs>
                </a:gsLst>
                <a:lin ang="5400000" scaled="0"/>
              </a:gradFill>
              <a:latin typeface="Segoe UI"/>
            </a:endParaRPr>
          </a:p>
        </p:txBody>
      </p:sp>
      <p:sp>
        <p:nvSpPr>
          <p:cNvPr id="12" name="Text Placeholder 3"/>
          <p:cNvSpPr txBox="1">
            <a:spLocks/>
          </p:cNvSpPr>
          <p:nvPr/>
        </p:nvSpPr>
        <p:spPr>
          <a:xfrm>
            <a:off x="4313237" y="4459823"/>
            <a:ext cx="7239000" cy="230832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000" dirty="0" smtClean="0">
                <a:gradFill>
                  <a:gsLst>
                    <a:gs pos="1250">
                      <a:srgbClr val="FFFFFF"/>
                    </a:gs>
                    <a:gs pos="100000">
                      <a:srgbClr val="FFFFFF"/>
                    </a:gs>
                  </a:gsLst>
                  <a:lin ang="5400000" scaled="0"/>
                </a:gradFill>
                <a:latin typeface="Segoe UI"/>
              </a:rPr>
              <a:t>This method’s signature is </a:t>
            </a:r>
            <a:r>
              <a:rPr lang="en-US" sz="2000" b="1" i="1" dirty="0" smtClean="0">
                <a:solidFill>
                  <a:srgbClr val="00FFFF"/>
                </a:solidFill>
                <a:latin typeface="Segoe UI"/>
              </a:rPr>
              <a:t>asynchronous</a:t>
            </a:r>
            <a:r>
              <a:rPr lang="en-US" sz="2000" i="1" dirty="0" smtClean="0">
                <a:gradFill>
                  <a:gsLst>
                    <a:gs pos="1250">
                      <a:srgbClr val="FFFFFF"/>
                    </a:gs>
                    <a:gs pos="100000">
                      <a:srgbClr val="FFFFFF"/>
                    </a:gs>
                  </a:gsLst>
                  <a:lin ang="5400000" scaled="0"/>
                </a:gradFill>
                <a:latin typeface="Segoe UI"/>
              </a:rPr>
              <a:t>:</a:t>
            </a:r>
          </a:p>
          <a:p>
            <a:pPr>
              <a:buClr>
                <a:srgbClr val="FFFFFF"/>
              </a:buClr>
            </a:pPr>
            <a:r>
              <a:rPr lang="en-US" sz="2000" dirty="0" smtClean="0">
                <a:gradFill>
                  <a:gsLst>
                    <a:gs pos="1250">
                      <a:srgbClr val="FFFFFF"/>
                    </a:gs>
                    <a:gs pos="100000">
                      <a:srgbClr val="FFFFFF"/>
                    </a:gs>
                  </a:gsLst>
                  <a:lin ang="5400000" scaled="0"/>
                </a:gradFill>
                <a:latin typeface="Segoe UI"/>
              </a:rPr>
              <a:t>I expect it will </a:t>
            </a:r>
            <a:r>
              <a:rPr lang="en-US" sz="2000" b="1" dirty="0" smtClean="0">
                <a:solidFill>
                  <a:srgbClr val="00FFFF"/>
                </a:solidFill>
                <a:latin typeface="Segoe UI"/>
              </a:rPr>
              <a:t>initiate</a:t>
            </a:r>
            <a:r>
              <a:rPr lang="en-US" sz="2000" b="1" dirty="0" smtClean="0">
                <a:gradFill>
                  <a:gsLst>
                    <a:gs pos="1250">
                      <a:srgbClr val="FFFFFF"/>
                    </a:gs>
                    <a:gs pos="100000">
                      <a:srgbClr val="FFFFFF"/>
                    </a:gs>
                  </a:gsLst>
                  <a:lin ang="5400000" scaled="0"/>
                </a:gradFill>
                <a:latin typeface="Segoe UI"/>
              </a:rPr>
              <a:t> </a:t>
            </a:r>
            <a:r>
              <a:rPr lang="en-US" sz="2000" dirty="0" smtClean="0">
                <a:gradFill>
                  <a:gsLst>
                    <a:gs pos="1250">
                      <a:srgbClr val="FFFFFF"/>
                    </a:gs>
                    <a:gs pos="100000">
                      <a:srgbClr val="FFFFFF"/>
                    </a:gs>
                  </a:gsLst>
                  <a:lin ang="5400000" scaled="0"/>
                </a:gradFill>
                <a:latin typeface="Segoe UI"/>
              </a:rPr>
              <a:t>something here and now. I’ll regain control to execute something else </a:t>
            </a:r>
            <a:r>
              <a:rPr lang="en-US" sz="2000" b="1" dirty="0" smtClean="0">
                <a:solidFill>
                  <a:srgbClr val="00FFFF"/>
                </a:solidFill>
                <a:latin typeface="Segoe UI"/>
              </a:rPr>
              <a:t>immediately</a:t>
            </a:r>
            <a:r>
              <a:rPr lang="en-US" sz="2000" dirty="0" smtClean="0">
                <a:gradFill>
                  <a:gsLst>
                    <a:gs pos="1250">
                      <a:srgbClr val="FFFFFF"/>
                    </a:gs>
                    <a:gs pos="100000">
                      <a:srgbClr val="FFFFFF"/>
                    </a:gs>
                  </a:gsLst>
                  <a:lin ang="5400000" scaled="0"/>
                </a:gradFill>
                <a:latin typeface="Segoe UI"/>
              </a:rPr>
              <a:t>.</a:t>
            </a:r>
          </a:p>
          <a:p>
            <a:pPr>
              <a:buClr>
                <a:srgbClr val="FFFFFF"/>
              </a:buClr>
            </a:pPr>
            <a:r>
              <a:rPr lang="en-US" sz="2000" dirty="0" smtClean="0">
                <a:gradFill>
                  <a:gsLst>
                    <a:gs pos="1250">
                      <a:srgbClr val="FFFFFF"/>
                    </a:gs>
                    <a:gs pos="100000">
                      <a:srgbClr val="FFFFFF"/>
                    </a:gs>
                  </a:gsLst>
                  <a:lin ang="5400000" scaled="0"/>
                </a:gradFill>
                <a:latin typeface="Segoe UI"/>
              </a:rPr>
              <a:t>It probably won’t take significant </a:t>
            </a:r>
            <a:r>
              <a:rPr lang="en-US" sz="2000" dirty="0" err="1" smtClean="0">
                <a:gradFill>
                  <a:gsLst>
                    <a:gs pos="1250">
                      <a:srgbClr val="FFFFFF"/>
                    </a:gs>
                    <a:gs pos="100000">
                      <a:srgbClr val="FFFFFF"/>
                    </a:gs>
                  </a:gsLst>
                  <a:lin ang="5400000" scaled="0"/>
                </a:gradFill>
                <a:latin typeface="Segoe UI"/>
              </a:rPr>
              <a:t>threadpool</a:t>
            </a:r>
            <a:r>
              <a:rPr lang="en-US" sz="2000" dirty="0" smtClean="0">
                <a:gradFill>
                  <a:gsLst>
                    <a:gs pos="1250">
                      <a:srgbClr val="FFFFFF"/>
                    </a:gs>
                    <a:gs pos="100000">
                      <a:srgbClr val="FFFFFF"/>
                    </a:gs>
                  </a:gsLst>
                  <a:lin ang="5400000" scaled="0"/>
                </a:gradFill>
                <a:latin typeface="Segoe UI"/>
              </a:rPr>
              <a:t> or</a:t>
            </a:r>
            <a:br>
              <a:rPr lang="en-US" sz="2000" dirty="0" smtClean="0">
                <a:gradFill>
                  <a:gsLst>
                    <a:gs pos="1250">
                      <a:srgbClr val="FFFFFF"/>
                    </a:gs>
                    <a:gs pos="100000">
                      <a:srgbClr val="FFFFFF"/>
                    </a:gs>
                  </a:gsLst>
                  <a:lin ang="5400000" scaled="0"/>
                </a:gradFill>
                <a:latin typeface="Segoe UI"/>
              </a:rPr>
            </a:br>
            <a:r>
              <a:rPr lang="en-US" sz="2000" dirty="0" smtClean="0">
                <a:gradFill>
                  <a:gsLst>
                    <a:gs pos="1250">
                      <a:srgbClr val="FFFFFF"/>
                    </a:gs>
                    <a:gs pos="100000">
                      <a:srgbClr val="FFFFFF"/>
                    </a:gs>
                  </a:gsLst>
                  <a:lin ang="5400000" scaled="0"/>
                </a:gradFill>
                <a:latin typeface="Segoe UI"/>
              </a:rPr>
              <a:t>CPU resources. ***</a:t>
            </a:r>
          </a:p>
          <a:p>
            <a:pPr>
              <a:buClr>
                <a:srgbClr val="FFFFFF"/>
              </a:buClr>
            </a:pPr>
            <a:r>
              <a:rPr lang="en-US" sz="2000" dirty="0" smtClean="0">
                <a:gradFill>
                  <a:gsLst>
                    <a:gs pos="1250">
                      <a:srgbClr val="FFFFFF"/>
                    </a:gs>
                    <a:gs pos="100000">
                      <a:srgbClr val="FFFFFF"/>
                    </a:gs>
                  </a:gsLst>
                  <a:lin ang="5400000" scaled="0"/>
                </a:gradFill>
                <a:latin typeface="Segoe UI"/>
              </a:rPr>
              <a:t>I could even kick off two </a:t>
            </a:r>
            <a:r>
              <a:rPr lang="en-US" sz="2000" dirty="0" err="1" smtClean="0">
                <a:gradFill>
                  <a:gsLst>
                    <a:gs pos="1250">
                      <a:srgbClr val="FFFFFF"/>
                    </a:gs>
                    <a:gs pos="100000">
                      <a:srgbClr val="FFFFFF"/>
                    </a:gs>
                  </a:gsLst>
                  <a:lin ang="5400000" scaled="0"/>
                </a:gradFill>
                <a:latin typeface="Segoe UI"/>
              </a:rPr>
              <a:t>FooAsyncs</a:t>
            </a:r>
            <a:r>
              <a:rPr lang="en-US" sz="2000" dirty="0" smtClean="0">
                <a:gradFill>
                  <a:gsLst>
                    <a:gs pos="1250">
                      <a:srgbClr val="FFFFFF"/>
                    </a:gs>
                    <a:gs pos="100000">
                      <a:srgbClr val="FFFFFF"/>
                    </a:gs>
                  </a:gsLst>
                  <a:lin ang="5400000" scaled="0"/>
                </a:gradFill>
                <a:latin typeface="Segoe UI"/>
              </a:rPr>
              <a:t>() to run them in parallel.</a:t>
            </a:r>
            <a:endParaRPr lang="en-US" sz="2000" dirty="0">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19876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03237" y="4615543"/>
            <a:ext cx="5563179" cy="1754326"/>
          </a:xfrm>
          <a:prstGeom prst="rect">
            <a:avLst/>
          </a:prstGeom>
          <a:solidFill>
            <a:schemeClr val="tx1"/>
          </a:solidFill>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PausePrint2()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2B91AF"/>
                </a:solidFill>
                <a:highlight>
                  <a:srgbClr val="FFFFFF"/>
                </a:highlight>
                <a:latin typeface="Consolas" panose="020B0609020204030204" pitchFamily="49" charset="0"/>
              </a:rPr>
              <a:t>Task</a:t>
            </a:r>
            <a:r>
              <a:rPr lang="en-US" dirty="0" smtClean="0">
                <a:solidFill>
                  <a:srgbClr val="000000"/>
                </a:solidFill>
                <a:highlight>
                  <a:srgbClr val="FFFFFF"/>
                </a:highlight>
                <a:latin typeface="Consolas" panose="020B0609020204030204" pitchFamily="49" charset="0"/>
              </a:rPr>
              <a:t> t =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t.Wait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a:p>
            <a:r>
              <a:rPr lang="en-US" dirty="0" smtClean="0">
                <a:solidFill>
                  <a:srgbClr val="00B050"/>
                </a:solidFill>
                <a:highlight>
                  <a:srgbClr val="FFFFFF"/>
                </a:highlight>
                <a:latin typeface="Consolas" panose="020B0609020204030204" pitchFamily="49" charset="0"/>
              </a:rPr>
              <a:t>// “I’m not allowed an </a:t>
            </a:r>
            <a:r>
              <a:rPr lang="en-US" dirty="0" err="1" smtClean="0">
                <a:solidFill>
                  <a:srgbClr val="00B050"/>
                </a:solidFill>
                <a:highlight>
                  <a:srgbClr val="FFFFFF"/>
                </a:highlight>
                <a:latin typeface="Consolas" panose="020B0609020204030204" pitchFamily="49" charset="0"/>
              </a:rPr>
              <a:t>async</a:t>
            </a:r>
            <a:r>
              <a:rPr lang="en-US" dirty="0" smtClean="0">
                <a:solidFill>
                  <a:srgbClr val="00B050"/>
                </a:solidFill>
                <a:highlight>
                  <a:srgbClr val="FFFFFF"/>
                </a:highlight>
                <a:latin typeface="Consolas" panose="020B0609020204030204" pitchFamily="49" charset="0"/>
              </a:rPr>
              <a:t> signature,</a:t>
            </a:r>
            <a:br>
              <a:rPr lang="en-US" dirty="0" smtClean="0">
                <a:solidFill>
                  <a:srgbClr val="00B050"/>
                </a:solidFill>
                <a:highlight>
                  <a:srgbClr val="FFFFFF"/>
                </a:highlight>
                <a:latin typeface="Consolas" panose="020B0609020204030204" pitchFamily="49" charset="0"/>
              </a:rPr>
            </a:br>
            <a:r>
              <a:rPr lang="en-US" dirty="0" smtClean="0">
                <a:solidFill>
                  <a:srgbClr val="00B050"/>
                </a:solidFill>
                <a:highlight>
                  <a:srgbClr val="FFFFFF"/>
                </a:highlight>
                <a:latin typeface="Consolas" panose="020B0609020204030204" pitchFamily="49" charset="0"/>
              </a:rPr>
              <a:t>// but my underlying library is </a:t>
            </a:r>
            <a:r>
              <a:rPr lang="en-US" dirty="0" err="1" smtClean="0">
                <a:solidFill>
                  <a:srgbClr val="00B050"/>
                </a:solidFill>
                <a:highlight>
                  <a:srgbClr val="FFFFFF"/>
                </a:highlight>
                <a:latin typeface="Consolas" panose="020B0609020204030204" pitchFamily="49" charset="0"/>
              </a:rPr>
              <a:t>async</a:t>
            </a:r>
            <a:r>
              <a:rPr lang="en-US" dirty="0" smtClean="0">
                <a:solidFill>
                  <a:srgbClr val="00B050"/>
                </a:solidFill>
                <a:highlight>
                  <a:srgbClr val="FFFFFF"/>
                </a:highlight>
                <a:latin typeface="Consolas" panose="020B0609020204030204" pitchFamily="49" charset="0"/>
              </a:rPr>
              <a:t>”</a:t>
            </a:r>
            <a:endParaRPr lang="en-US" dirty="0">
              <a:solidFill>
                <a:srgbClr val="00B050"/>
              </a:solidFill>
              <a:highlight>
                <a:srgbClr val="FFFFFF"/>
              </a:highlight>
              <a:latin typeface="Consolas" panose="020B0609020204030204" pitchFamily="49" charset="0"/>
            </a:endParaRPr>
          </a:p>
        </p:txBody>
      </p:sp>
      <p:sp>
        <p:nvSpPr>
          <p:cNvPr id="17" name="Rectangle 16"/>
          <p:cNvSpPr/>
          <p:nvPr/>
        </p:nvSpPr>
        <p:spPr>
          <a:xfrm>
            <a:off x="6218237" y="2506662"/>
            <a:ext cx="6094815" cy="1754326"/>
          </a:xfrm>
          <a:prstGeom prst="rect">
            <a:avLst/>
          </a:prstGeom>
          <a:solidFill>
            <a:schemeClr val="tx1"/>
          </a:solidFill>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PausePrint2Async()</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return </a:t>
            </a:r>
            <a:r>
              <a:rPr lang="en-US" dirty="0" err="1" smtClean="0">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.Run</a:t>
            </a:r>
            <a:r>
              <a:rPr lang="en-US" dirty="0" smtClean="0">
                <a:solidFill>
                  <a:srgbClr val="000000"/>
                </a:solidFill>
                <a:highlight>
                  <a:srgbClr val="FFFFFF"/>
                </a:highlight>
                <a:latin typeface="Consolas" panose="020B0609020204030204" pitchFamily="49" charset="0"/>
              </a:rPr>
              <a:t>(()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a:p>
            <a:r>
              <a:rPr lang="en-US" dirty="0" smtClean="0">
                <a:solidFill>
                  <a:srgbClr val="00B050"/>
                </a:solidFill>
                <a:highlight>
                  <a:srgbClr val="FFFFFF"/>
                </a:highlight>
                <a:latin typeface="Consolas" panose="020B0609020204030204" pitchFamily="49" charset="0"/>
              </a:rPr>
              <a:t>// “I want to offer an </a:t>
            </a:r>
            <a:r>
              <a:rPr lang="en-US" dirty="0" err="1" smtClean="0">
                <a:solidFill>
                  <a:srgbClr val="00B050"/>
                </a:solidFill>
                <a:highlight>
                  <a:srgbClr val="FFFFFF"/>
                </a:highlight>
                <a:latin typeface="Consolas" panose="020B0609020204030204" pitchFamily="49" charset="0"/>
              </a:rPr>
              <a:t>async</a:t>
            </a:r>
            <a:r>
              <a:rPr lang="en-US" dirty="0" smtClean="0">
                <a:solidFill>
                  <a:srgbClr val="00B050"/>
                </a:solidFill>
                <a:highlight>
                  <a:srgbClr val="FFFFFF"/>
                </a:highlight>
                <a:latin typeface="Consolas" panose="020B0609020204030204" pitchFamily="49" charset="0"/>
              </a:rPr>
              <a:t> signature,</a:t>
            </a:r>
            <a:br>
              <a:rPr lang="en-US" dirty="0" smtClean="0">
                <a:solidFill>
                  <a:srgbClr val="00B050"/>
                </a:solidFill>
                <a:highlight>
                  <a:srgbClr val="FFFFFF"/>
                </a:highlight>
                <a:latin typeface="Consolas" panose="020B0609020204030204" pitchFamily="49" charset="0"/>
              </a:rPr>
            </a:br>
            <a:r>
              <a:rPr lang="en-US" dirty="0" smtClean="0">
                <a:solidFill>
                  <a:srgbClr val="00B050"/>
                </a:solidFill>
                <a:highlight>
                  <a:srgbClr val="FFFFFF"/>
                </a:highlight>
                <a:latin typeface="Consolas" panose="020B0609020204030204" pitchFamily="49" charset="0"/>
              </a:rPr>
              <a:t>// but my underlying library is synchronous”</a:t>
            </a:r>
          </a:p>
        </p:txBody>
      </p:sp>
      <p:sp>
        <p:nvSpPr>
          <p:cNvPr id="10" name="Rectangle 9"/>
          <p:cNvSpPr/>
          <p:nvPr/>
        </p:nvSpPr>
        <p:spPr>
          <a:xfrm>
            <a:off x="6218237" y="4596079"/>
            <a:ext cx="6094817" cy="2308324"/>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a:t>
            </a:r>
            <a:r>
              <a:rPr lang="en-US" dirty="0" smtClean="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smtClean="0">
                <a:solidFill>
                  <a:srgbClr val="000000"/>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TaskCompletionSource</a:t>
            </a:r>
            <a:r>
              <a:rPr lang="en-US" dirty="0" smtClean="0">
                <a:solidFill>
                  <a:srgbClr val="000000"/>
                </a:solidFill>
                <a:highlight>
                  <a:srgbClr val="FFFFFF"/>
                </a:highlight>
                <a:latin typeface="Consolas" panose="020B0609020204030204" pitchFamily="49" charset="0"/>
              </a:rPr>
              <a:t>&lt;</a:t>
            </a:r>
            <a:r>
              <a:rPr lang="en-US" dirty="0" err="1" smtClean="0">
                <a:solidFill>
                  <a:srgbClr val="0000FF"/>
                </a:solidFill>
                <a:highlight>
                  <a:srgbClr val="FFFFFF"/>
                </a:highlight>
                <a:latin typeface="Consolas" panose="020B0609020204030204" pitchFamily="49" charset="0"/>
              </a:rPr>
              <a:t>bool</a:t>
            </a:r>
            <a:r>
              <a:rPr lang="en-US" dirty="0" smtClean="0">
                <a:solidFill>
                  <a:srgbClr val="000000"/>
                </a:solidFill>
                <a:highlight>
                  <a:srgbClr val="FFFFFF"/>
                </a:highlight>
                <a:latin typeface="Consolas" panose="020B0609020204030204" pitchFamily="49" charset="0"/>
              </a:rPr>
              <a:t>&gt;();</a:t>
            </a:r>
            <a:br>
              <a:rPr lang="en-US" dirty="0" smtClean="0">
                <a:solidFill>
                  <a:srgbClr val="000000"/>
                </a:solidFill>
                <a:highlight>
                  <a:srgbClr val="FFFFFF"/>
                </a:highlight>
                <a:latin typeface="Consolas" panose="020B0609020204030204" pitchFamily="49" charset="0"/>
              </a:rPr>
            </a:br>
            <a:r>
              <a:rPr lang="en-US" dirty="0" smtClean="0">
                <a:solidFill>
                  <a:srgbClr val="0000FF"/>
                </a:solidFill>
                <a:highlight>
                  <a:srgbClr val="FFFFFF"/>
                </a:highlight>
                <a:latin typeface="Consolas" panose="020B0609020204030204" pitchFamily="49" charset="0"/>
              </a:rPr>
              <a:t>    new</a:t>
            </a:r>
            <a:r>
              <a:rPr lang="en-US" dirty="0" smtClean="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Timer</a:t>
            </a:r>
            <a:r>
              <a:rPr lang="en-US" dirty="0" smtClean="0">
                <a:solidFill>
                  <a:srgbClr val="000000"/>
                </a:solidFill>
                <a:highlight>
                  <a:srgbClr val="FFFFFF"/>
                </a:highlight>
                <a:latin typeface="Consolas" panose="020B0609020204030204" pitchFamily="49" charset="0"/>
              </a:rPr>
              <a:t>(_ =&gt;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rgbClr val="DC3C00">
                    <a:lumMod val="75000"/>
                  </a:srgb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tcs.SetResult</a:t>
            </a:r>
            <a:r>
              <a:rPr lang="en-US" dirty="0" smtClean="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true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}).Change(10000, </a:t>
            </a:r>
            <a:r>
              <a:rPr lang="en-US" dirty="0" err="1">
                <a:solidFill>
                  <a:srgbClr val="2B91AF"/>
                </a:solidFill>
                <a:highlight>
                  <a:srgbClr val="FFFFFF"/>
                </a:highlight>
                <a:latin typeface="Consolas" panose="020B0609020204030204" pitchFamily="49" charset="0"/>
              </a:rPr>
              <a:t>Timeout</a:t>
            </a:r>
            <a:r>
              <a:rPr lang="en-US" dirty="0" err="1" smtClean="0">
                <a:solidFill>
                  <a:srgbClr val="000000"/>
                </a:solidFill>
                <a:highlight>
                  <a:srgbClr val="FFFFFF"/>
                </a:highlight>
                <a:latin typeface="Consolas" panose="020B0609020204030204" pitchFamily="49" charset="0"/>
              </a:rPr>
              <a:t>.Infinite</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tcs.Task</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11" name="Rectangle 10"/>
          <p:cNvSpPr/>
          <p:nvPr/>
        </p:nvSpPr>
        <p:spPr>
          <a:xfrm>
            <a:off x="6218236" y="4607429"/>
            <a:ext cx="6094817" cy="2391004"/>
          </a:xfrm>
          <a:prstGeom prst="rect">
            <a:avLst/>
          </a:prstGeom>
          <a:solidFill>
            <a:schemeClr val="tx1"/>
          </a:solidFill>
        </p:spPr>
        <p:txBody>
          <a:bodyPr wrap="square">
            <a:no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a:t>
            </a:r>
            <a:r>
              <a:rPr lang="en-US" dirty="0" err="1" smtClean="0">
                <a:solidFill>
                  <a:srgbClr val="0000FF"/>
                </a:solidFill>
                <a:highlight>
                  <a:srgbClr val="FFFFFF"/>
                </a:highlight>
                <a:latin typeface="Consolas" panose="020B0609020204030204" pitchFamily="49" charset="0"/>
              </a:rPr>
              <a:t>async</a:t>
            </a:r>
            <a:r>
              <a:rPr lang="en-US" dirty="0" smtClean="0">
                <a:solidFill>
                  <a:srgbClr val="0000FF"/>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Task</a:t>
            </a:r>
            <a:r>
              <a:rPr lang="en-US" dirty="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PausePrintAsync</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Task</a:t>
            </a:r>
            <a:r>
              <a:rPr lang="en-US" dirty="0" err="1" smtClean="0">
                <a:solidFill>
                  <a:srgbClr val="000000"/>
                </a:solidFill>
                <a:highlight>
                  <a:srgbClr val="FFFFFF"/>
                </a:highlight>
                <a:latin typeface="Consolas" panose="020B0609020204030204" pitchFamily="49" charset="0"/>
              </a:rPr>
              <a:t>.Delay</a:t>
            </a:r>
            <a:r>
              <a:rPr lang="en-US" dirty="0" smtClean="0">
                <a:solidFill>
                  <a:srgbClr val="000000"/>
                </a:solidFill>
                <a:highlight>
                  <a:srgbClr val="FFFFFF"/>
                </a:highlight>
                <a:latin typeface="Consolas" panose="020B0609020204030204" pitchFamily="49" charset="0"/>
              </a:rPr>
              <a:t>(10000);</a:t>
            </a:r>
            <a:br>
              <a:rPr lang="en-US" dirty="0" smtClean="0">
                <a:solidFill>
                  <a:srgbClr val="000000"/>
                </a:solidFill>
                <a:highlight>
                  <a:srgbClr val="FFFFFF"/>
                </a:highlight>
                <a:latin typeface="Consolas" panose="020B0609020204030204" pitchFamily="49" charset="0"/>
              </a:rPr>
            </a:br>
            <a:r>
              <a:rPr lang="en-US" dirty="0" smtClean="0">
                <a:solidFill>
                  <a:srgbClr val="2B91AF"/>
                </a:solidFill>
                <a:highlight>
                  <a:srgbClr val="FFFFFF"/>
                </a:highlight>
                <a:latin typeface="Consolas" panose="020B0609020204030204" pitchFamily="49" charset="0"/>
              </a:rPr>
              <a:t>    </a:t>
            </a:r>
            <a:r>
              <a:rPr lang="en-US" dirty="0" err="1" smtClean="0">
                <a:solidFill>
                  <a:srgbClr val="2B91AF"/>
                </a:solidFill>
                <a:highlight>
                  <a:srgbClr val="FFFFFF"/>
                </a:highlight>
                <a:latin typeface="Consolas" panose="020B0609020204030204" pitchFamily="49" charset="0"/>
              </a:rPr>
              <a:t>Console</a:t>
            </a:r>
            <a:r>
              <a:rPr lang="en-US" dirty="0" err="1" smtClean="0">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rgbClr val="DC3C00">
                    <a:lumMod val="75000"/>
                  </a:srgb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a:xfrm>
            <a:off x="274639" y="295274"/>
            <a:ext cx="12161836" cy="917575"/>
          </a:xfrm>
        </p:spPr>
        <p:txBody>
          <a:bodyPr/>
          <a:lstStyle/>
          <a:p>
            <a:r>
              <a:rPr lang="en-US" dirty="0"/>
              <a:t>Library methods shouldn’t lie</a:t>
            </a:r>
          </a:p>
        </p:txBody>
      </p:sp>
      <p:sp>
        <p:nvSpPr>
          <p:cNvPr id="3" name="Text Placeholder 2"/>
          <p:cNvSpPr>
            <a:spLocks noGrp="1"/>
          </p:cNvSpPr>
          <p:nvPr>
            <p:ph type="body" sz="quarter" idx="10"/>
          </p:nvPr>
        </p:nvSpPr>
        <p:spPr>
          <a:xfrm>
            <a:off x="274638" y="1221157"/>
            <a:ext cx="11887199" cy="641714"/>
          </a:xfrm>
        </p:spPr>
        <p:txBody>
          <a:bodyPr/>
          <a:lstStyle/>
          <a:p>
            <a:r>
              <a:rPr lang="en-US" dirty="0" smtClean="0">
                <a:latin typeface="+mn-lt"/>
              </a:rPr>
              <a:t>“Pause for 10 seconds, then print 'Hello'.”</a:t>
            </a:r>
            <a:endParaRPr lang="en-US" dirty="0">
              <a:latin typeface="+mn-lt"/>
            </a:endParaRPr>
          </a:p>
        </p:txBody>
      </p:sp>
      <p:sp>
        <p:nvSpPr>
          <p:cNvPr id="4" name="Text Placeholder 3"/>
          <p:cNvSpPr txBox="1">
            <a:spLocks/>
          </p:cNvSpPr>
          <p:nvPr/>
        </p:nvSpPr>
        <p:spPr>
          <a:xfrm>
            <a:off x="427616" y="1829793"/>
            <a:ext cx="5257799"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7FBA00"/>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13640" y="1835302"/>
            <a:ext cx="5287961"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0072C6"/>
                </a:solidFill>
                <a:latin typeface="Segoe UI Light" panose="020B0502040204020203" pitchFamily="34" charset="0"/>
                <a:cs typeface="Segoe UI Light" panose="020B0502040204020203" pitchFamily="34" charset="0"/>
              </a:rPr>
              <a:t>Asynchronous</a:t>
            </a:r>
            <a:endParaRPr lang="en-US" sz="2000" dirty="0">
              <a:solidFill>
                <a:srgbClr val="0072C6"/>
              </a:solidFill>
            </a:endParaRPr>
          </a:p>
        </p:txBody>
      </p:sp>
      <p:sp>
        <p:nvSpPr>
          <p:cNvPr id="6" name="Rectangle 5"/>
          <p:cNvSpPr/>
          <p:nvPr/>
        </p:nvSpPr>
        <p:spPr>
          <a:xfrm>
            <a:off x="503237" y="2513057"/>
            <a:ext cx="5563178" cy="1754326"/>
          </a:xfrm>
          <a:prstGeom prst="rect">
            <a:avLst/>
          </a:prstGeom>
        </p:spPr>
        <p:txBody>
          <a:bodyPr wrap="square">
            <a:spAutoFit/>
          </a:bodyPr>
          <a:lstStyle/>
          <a:p>
            <a:r>
              <a:rPr lang="en-US" dirty="0" smtClean="0">
                <a:solidFill>
                  <a:srgbClr val="0000FF"/>
                </a:solidFill>
                <a:highlight>
                  <a:srgbClr val="FFFFFF"/>
                </a:highlight>
                <a:latin typeface="Consolas" panose="020B0609020204030204" pitchFamily="49" charset="0"/>
              </a:rPr>
              <a:t>public</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static void</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PausePrint</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end = </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TimeSpan</a:t>
            </a:r>
            <a:r>
              <a:rPr lang="en-US" dirty="0" err="1" smtClean="0">
                <a:solidFill>
                  <a:srgbClr val="000000"/>
                </a:solidFill>
                <a:highlight>
                  <a:srgbClr val="FFFFFF"/>
                </a:highlight>
                <a:latin typeface="Consolas" panose="020B0609020204030204" pitchFamily="49" charset="0"/>
              </a:rPr>
              <a:t>.FromSeconds</a:t>
            </a:r>
            <a:r>
              <a:rPr lang="en-US" dirty="0" smtClean="0">
                <a:solidFill>
                  <a:srgbClr val="000000"/>
                </a:solidFill>
                <a:highlight>
                  <a:srgbClr val="FFFFFF"/>
                </a:highlight>
                <a:latin typeface="Consolas" panose="020B0609020204030204" pitchFamily="49" charset="0"/>
              </a:rPr>
              <a:t>(10);</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while </a:t>
            </a:r>
            <a:r>
              <a:rPr lang="en-US" dirty="0" smtClean="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DateTime</a:t>
            </a:r>
            <a:r>
              <a:rPr lang="en-US" dirty="0" err="1" smtClean="0">
                <a:solidFill>
                  <a:srgbClr val="000000"/>
                </a:solidFill>
                <a:highlight>
                  <a:srgbClr val="FFFFFF"/>
                </a:highlight>
                <a:latin typeface="Consolas" panose="020B0609020204030204" pitchFamily="49" charset="0"/>
              </a:rPr>
              <a:t>.Now</a:t>
            </a:r>
            <a:r>
              <a:rPr lang="en-US" dirty="0" smtClean="0">
                <a:solidFill>
                  <a:srgbClr val="000000"/>
                </a:solidFill>
                <a:highlight>
                  <a:srgbClr val="FFFFFF"/>
                </a:highlight>
                <a:latin typeface="Consolas" panose="020B0609020204030204" pitchFamily="49" charset="0"/>
              </a:rPr>
              <a:t> &lt; end) {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Console</a:t>
            </a:r>
            <a:r>
              <a:rPr lang="en-US" dirty="0" err="1">
                <a:solidFill>
                  <a:srgbClr val="000000"/>
                </a:solidFill>
                <a:highlight>
                  <a:srgbClr val="FFFFFF"/>
                </a:highlight>
                <a:latin typeface="Consolas" panose="020B0609020204030204" pitchFamily="49" charset="0"/>
              </a:rPr>
              <a:t>.WriteLine</a:t>
            </a:r>
            <a:r>
              <a:rPr lang="en-US" dirty="0" smtClean="0">
                <a:solidFill>
                  <a:srgbClr val="000000"/>
                </a:solidFill>
                <a:highlight>
                  <a:srgbClr val="FFFFFF"/>
                </a:highlight>
                <a:latin typeface="Consolas" panose="020B0609020204030204" pitchFamily="49" charset="0"/>
              </a:rPr>
              <a:t>(</a:t>
            </a:r>
            <a:r>
              <a:rPr lang="en-US" dirty="0" smtClean="0">
                <a:solidFill>
                  <a:srgbClr val="DC3C00">
                    <a:lumMod val="75000"/>
                  </a:srgbClr>
                </a:solidFill>
                <a:highlight>
                  <a:srgbClr val="FFFFFF"/>
                </a:highlight>
                <a:latin typeface="Consolas" panose="020B0609020204030204" pitchFamily="49" charset="0"/>
              </a:rPr>
              <a:t>"Hello"</a:t>
            </a:r>
            <a:r>
              <a:rPr lang="en-US" dirty="0" smtClean="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r>
            <a:br>
              <a:rPr lang="en-US" dirty="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cxnSp>
        <p:nvCxnSpPr>
          <p:cNvPr id="27" name="Straight Connector 26"/>
          <p:cNvCxnSpPr/>
          <p:nvPr/>
        </p:nvCxnSpPr>
        <p:spPr>
          <a:xfrm>
            <a:off x="350838" y="4500755"/>
            <a:ext cx="11734800" cy="0"/>
          </a:xfrm>
          <a:prstGeom prst="line">
            <a:avLst/>
          </a:prstGeom>
          <a:ln>
            <a:solidFill>
              <a:schemeClr val="tx1">
                <a:lumMod val="85000"/>
              </a:schemeClr>
            </a:solidFill>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Left Arrow 22"/>
          <p:cNvSpPr/>
          <p:nvPr/>
        </p:nvSpPr>
        <p:spPr bwMode="auto">
          <a:xfrm>
            <a:off x="9471047" y="2780817"/>
            <a:ext cx="2965428" cy="792645"/>
          </a:xfrm>
          <a:prstGeom prst="leftArrow">
            <a:avLst>
              <a:gd name="adj1" fmla="val 76587"/>
              <a:gd name="adj2" fmla="val 64083"/>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USING A THREAD.</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Looks </a:t>
            </a:r>
            <a:r>
              <a:rPr lang="en-US" sz="2000" dirty="0" err="1" smtClean="0">
                <a:gradFill>
                  <a:gsLst>
                    <a:gs pos="0">
                      <a:srgbClr val="FFFFFF"/>
                    </a:gs>
                    <a:gs pos="100000">
                      <a:srgbClr val="FFFFFF"/>
                    </a:gs>
                  </a:gsLst>
                  <a:lin ang="5400000" scaled="0"/>
                </a:gradFill>
              </a:rPr>
              <a:t>async</a:t>
            </a:r>
            <a:r>
              <a:rPr lang="en-US" sz="2000" dirty="0" smtClean="0">
                <a:gradFill>
                  <a:gsLst>
                    <a:gs pos="0">
                      <a:srgbClr val="FFFFFF"/>
                    </a:gs>
                    <a:gs pos="100000">
                      <a:srgbClr val="FFFFFF"/>
                    </a:gs>
                  </a:gsLst>
                  <a:lin ang="5400000" scaled="0"/>
                </a:gradFill>
              </a:rPr>
              <a:t>, but isn’t</a:t>
            </a:r>
            <a:endParaRPr lang="en-US" sz="2000" dirty="0">
              <a:gradFill>
                <a:gsLst>
                  <a:gs pos="0">
                    <a:srgbClr val="FFFFFF"/>
                  </a:gs>
                  <a:gs pos="100000">
                    <a:srgbClr val="FFFFFF"/>
                  </a:gs>
                </a:gsLst>
                <a:lin ang="5400000" scaled="0"/>
              </a:gradFill>
            </a:endParaRPr>
          </a:p>
        </p:txBody>
      </p:sp>
      <p:sp>
        <p:nvSpPr>
          <p:cNvPr id="15" name="Left Arrow 14"/>
          <p:cNvSpPr/>
          <p:nvPr/>
        </p:nvSpPr>
        <p:spPr bwMode="auto">
          <a:xfrm>
            <a:off x="10189029" y="4995821"/>
            <a:ext cx="2275846" cy="548635"/>
          </a:xfrm>
          <a:prstGeom prst="leftArrow">
            <a:avLst>
              <a:gd name="adj1" fmla="val 55744"/>
              <a:gd name="adj2" fmla="val 789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TRUE ASYNC.</a:t>
            </a:r>
          </a:p>
        </p:txBody>
      </p:sp>
      <p:sp>
        <p:nvSpPr>
          <p:cNvPr id="24" name="Left Arrow 23"/>
          <p:cNvSpPr/>
          <p:nvPr/>
        </p:nvSpPr>
        <p:spPr bwMode="auto">
          <a:xfrm>
            <a:off x="2469469" y="5097462"/>
            <a:ext cx="2975833" cy="715663"/>
          </a:xfrm>
          <a:prstGeom prst="leftArrow">
            <a:avLst>
              <a:gd name="adj1" fmla="val 76587"/>
              <a:gd name="adj2" fmla="val 62664"/>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BLOCKING.</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Looks sync, but isn’t</a:t>
            </a:r>
            <a:endParaRPr lang="en-US" sz="2000" dirty="0">
              <a:gradFill>
                <a:gsLst>
                  <a:gs pos="0">
                    <a:srgbClr val="FFFFFF"/>
                  </a:gs>
                  <a:gs pos="100000">
                    <a:srgbClr val="FFFFFF"/>
                  </a:gs>
                </a:gsLst>
                <a:lin ang="5400000" scaled="0"/>
              </a:gradFill>
            </a:endParaRPr>
          </a:p>
        </p:txBody>
      </p:sp>
      <p:sp>
        <p:nvSpPr>
          <p:cNvPr id="7" name="TextBox 6"/>
          <p:cNvSpPr txBox="1"/>
          <p:nvPr/>
        </p:nvSpPr>
        <p:spPr>
          <a:xfrm>
            <a:off x="5431704" y="2820047"/>
            <a:ext cx="7010401" cy="1369606"/>
          </a:xfrm>
          <a:prstGeom prst="rect">
            <a:avLst/>
          </a:prstGeom>
          <a:solidFill>
            <a:schemeClr val="tx1">
              <a:lumMod val="85000"/>
            </a:schemeClr>
          </a:solidFill>
        </p:spPr>
        <p:txBody>
          <a:bodyPr wrap="square" lIns="182880" tIns="146304" rIns="182880" bIns="146304" rtlCol="0">
            <a:spAutoFit/>
          </a:bodyPr>
          <a:lstStyle/>
          <a:p>
            <a:pPr>
              <a:lnSpc>
                <a:spcPct val="90000"/>
              </a:lnSpc>
              <a:spcAft>
                <a:spcPts val="600"/>
              </a:spcAft>
            </a:pPr>
            <a:r>
              <a:rPr lang="en-US" sz="2800" i="1" dirty="0" smtClean="0">
                <a:solidFill>
                  <a:sysClr val="windowText" lastClr="000000"/>
                </a:solidFill>
              </a:rPr>
              <a:t>“Should I expose async wrappers for synchronous methods?” </a:t>
            </a:r>
            <a:r>
              <a:rPr lang="en-US" sz="2800" dirty="0" smtClean="0">
                <a:solidFill>
                  <a:sysClr val="windowText" lastClr="000000"/>
                </a:solidFill>
              </a:rPr>
              <a:t>– generally no!</a:t>
            </a:r>
          </a:p>
          <a:p>
            <a:pPr>
              <a:lnSpc>
                <a:spcPct val="90000"/>
              </a:lnSpc>
              <a:spcAft>
                <a:spcPts val="600"/>
              </a:spcAft>
            </a:pPr>
            <a:r>
              <a:rPr lang="en-US" sz="1600" dirty="0" smtClean="0">
                <a:solidFill>
                  <a:srgbClr val="00BCF2">
                    <a:lumMod val="40000"/>
                    <a:lumOff val="60000"/>
                  </a:srgbClr>
                </a:solidFill>
                <a:hlinkClick r:id="rId3"/>
              </a:rPr>
              <a:t>http</a:t>
            </a:r>
            <a:r>
              <a:rPr lang="en-US" sz="1600" dirty="0">
                <a:solidFill>
                  <a:srgbClr val="00BCF2">
                    <a:lumMod val="40000"/>
                    <a:lumOff val="60000"/>
                  </a:srgbClr>
                </a:solidFill>
                <a:hlinkClick r:id="rId3"/>
              </a:rPr>
              <a:t>://blogs.msdn.com/b/pfxteam/archive/2012/03/24/10287244.aspx</a:t>
            </a:r>
            <a:endParaRPr lang="en-US" sz="1600" dirty="0" smtClean="0">
              <a:solidFill>
                <a:srgbClr val="00BCF2">
                  <a:lumMod val="40000"/>
                  <a:lumOff val="60000"/>
                </a:srgbClr>
              </a:solidFill>
            </a:endParaRPr>
          </a:p>
        </p:txBody>
      </p:sp>
      <p:sp>
        <p:nvSpPr>
          <p:cNvPr id="18" name="TextBox 17"/>
          <p:cNvSpPr txBox="1"/>
          <p:nvPr/>
        </p:nvSpPr>
        <p:spPr>
          <a:xfrm>
            <a:off x="0" y="5224559"/>
            <a:ext cx="7010401" cy="1757404"/>
          </a:xfrm>
          <a:prstGeom prst="rect">
            <a:avLst/>
          </a:prstGeom>
          <a:solidFill>
            <a:schemeClr val="tx1">
              <a:lumMod val="85000"/>
            </a:schemeClr>
          </a:solidFill>
        </p:spPr>
        <p:txBody>
          <a:bodyPr wrap="square" lIns="182880" tIns="146304" rIns="182880" bIns="146304" rtlCol="0">
            <a:spAutoFit/>
          </a:bodyPr>
          <a:lstStyle/>
          <a:p>
            <a:pPr>
              <a:lnSpc>
                <a:spcPct val="90000"/>
              </a:lnSpc>
              <a:spcAft>
                <a:spcPts val="600"/>
              </a:spcAft>
            </a:pPr>
            <a:r>
              <a:rPr lang="en-US" sz="2800" i="1" dirty="0" smtClean="0">
                <a:solidFill>
                  <a:sysClr val="windowText" lastClr="000000"/>
                </a:solidFill>
              </a:rPr>
              <a:t>“How can I expose sync wrappers for async methods?” </a:t>
            </a:r>
            <a:r>
              <a:rPr lang="en-US" sz="2800" dirty="0" smtClean="0">
                <a:solidFill>
                  <a:sysClr val="windowText" lastClr="000000"/>
                </a:solidFill>
              </a:rPr>
              <a:t>– if you absolutely have to, you can use a nested message-loop…</a:t>
            </a:r>
          </a:p>
          <a:p>
            <a:pPr>
              <a:lnSpc>
                <a:spcPct val="90000"/>
              </a:lnSpc>
              <a:spcAft>
                <a:spcPts val="600"/>
              </a:spcAft>
            </a:pPr>
            <a:r>
              <a:rPr lang="en-US" sz="1600" dirty="0">
                <a:gradFill>
                  <a:gsLst>
                    <a:gs pos="2917">
                      <a:srgbClr val="FFFFFF"/>
                    </a:gs>
                    <a:gs pos="30000">
                      <a:srgbClr val="FFFFFF"/>
                    </a:gs>
                  </a:gsLst>
                  <a:lin ang="5400000" scaled="0"/>
                </a:gradFill>
                <a:hlinkClick r:id="rId4"/>
              </a:rPr>
              <a:t>http://blogs.msdn.com/b/pfxteam/archive/2012/04/13/10293638.aspx</a:t>
            </a:r>
            <a:endParaRPr lang="en-US" sz="1600" dirty="0"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23937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1" grpId="0" animBg="1"/>
      <p:bldP spid="4" grpId="0"/>
      <p:bldP spid="5" grpId="0"/>
      <p:bldP spid="6" grpId="0"/>
      <p:bldP spid="23" grpId="0" animBg="1"/>
      <p:bldP spid="15" grpId="0" animBg="1"/>
      <p:bldP spid="24" grpId="0" animBg="1"/>
      <p:bldP spid="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dangers of </a:t>
            </a:r>
            <a:endParaRPr lang="en-US" dirty="0"/>
          </a:p>
        </p:txBody>
      </p:sp>
      <p:sp>
        <p:nvSpPr>
          <p:cNvPr id="3" name="Text Placeholder 2"/>
          <p:cNvSpPr>
            <a:spLocks noGrp="1"/>
          </p:cNvSpPr>
          <p:nvPr>
            <p:ph type="body" sz="quarter" idx="4294967295"/>
          </p:nvPr>
        </p:nvSpPr>
        <p:spPr>
          <a:xfrm>
            <a:off x="274638" y="1543149"/>
            <a:ext cx="11887200" cy="5078313"/>
          </a:xfrm>
          <a:prstGeom prst="rect">
            <a:avLst/>
          </a:prstGeom>
        </p:spPr>
        <p:txBody>
          <a:bodyPr/>
          <a:lstStyle/>
          <a:p>
            <a:pPr marL="0" indent="0">
              <a:buNone/>
            </a:pPr>
            <a:r>
              <a:rPr lang="en-US" dirty="0" smtClean="0">
                <a:gradFill>
                  <a:gsLst>
                    <a:gs pos="1250">
                      <a:srgbClr val="6DC2E9"/>
                    </a:gs>
                    <a:gs pos="99000">
                      <a:srgbClr val="6DC2E9"/>
                    </a:gs>
                  </a:gsLst>
                  <a:lin ang="5400000" scaled="0"/>
                </a:gradFill>
              </a:rPr>
              <a:t>The </a:t>
            </a:r>
            <a:r>
              <a:rPr lang="en-US" dirty="0" err="1" smtClean="0">
                <a:solidFill>
                  <a:schemeClr val="tx2"/>
                </a:solidFill>
              </a:rPr>
              <a:t>threadpool</a:t>
            </a:r>
            <a:r>
              <a:rPr lang="en-US" dirty="0" smtClean="0">
                <a:solidFill>
                  <a:schemeClr val="tx2"/>
                </a:solidFill>
              </a:rPr>
              <a:t> is an </a:t>
            </a:r>
            <a:r>
              <a:rPr lang="en-US" dirty="0" smtClean="0">
                <a:gradFill>
                  <a:gsLst>
                    <a:gs pos="1250">
                      <a:srgbClr val="6DC2E9"/>
                    </a:gs>
                    <a:gs pos="99000">
                      <a:srgbClr val="6DC2E9"/>
                    </a:gs>
                  </a:gsLst>
                  <a:lin ang="5400000" scaled="0"/>
                </a:gradFill>
              </a:rPr>
              <a:t>app-global resource</a:t>
            </a:r>
            <a:endParaRPr lang="en-US" dirty="0" smtClean="0"/>
          </a:p>
          <a:p>
            <a:pPr marL="101600" indent="0">
              <a:buNone/>
            </a:pPr>
            <a:r>
              <a:rPr lang="en-US" sz="2000" dirty="0" smtClean="0">
                <a:latin typeface="+mn-lt"/>
              </a:rPr>
              <a:t>The number of threads available to service work items varies greatly over the life of an app</a:t>
            </a:r>
          </a:p>
          <a:p>
            <a:pPr marL="101600" indent="0">
              <a:buNone/>
            </a:pPr>
            <a:r>
              <a:rPr lang="en-US" sz="2000" dirty="0" smtClean="0">
                <a:latin typeface="+mn-lt"/>
              </a:rPr>
              <a:t>The thread pool adds and removes threads using a hill climbing algorithm that adjusts slowly</a:t>
            </a:r>
            <a:br>
              <a:rPr lang="en-US" sz="2000" dirty="0" smtClean="0">
                <a:latin typeface="+mn-lt"/>
              </a:rPr>
            </a:br>
            <a:endParaRPr lang="en-US" sz="2000" dirty="0">
              <a:latin typeface="+mn-lt"/>
            </a:endParaRPr>
          </a:p>
          <a:p>
            <a:pPr marL="0" indent="0">
              <a:buNone/>
            </a:pPr>
            <a:r>
              <a:rPr lang="en-US" dirty="0" smtClean="0">
                <a:solidFill>
                  <a:schemeClr val="tx2"/>
                </a:solidFill>
              </a:rPr>
              <a:t>In a server app, spinning up threads hurts scalability</a:t>
            </a:r>
          </a:p>
          <a:p>
            <a:pPr marL="101600" indent="0">
              <a:buNone/>
            </a:pPr>
            <a:r>
              <a:rPr lang="en-US" sz="2000" dirty="0" smtClean="0">
                <a:latin typeface="+mn-lt"/>
              </a:rPr>
              <a:t>A high-traffic server app may choose to optimize for scalability over latency</a:t>
            </a:r>
          </a:p>
          <a:p>
            <a:pPr marL="101600" indent="0">
              <a:buNone/>
            </a:pPr>
            <a:r>
              <a:rPr lang="en-US" sz="2000" dirty="0" smtClean="0">
                <a:latin typeface="+mn-lt"/>
              </a:rPr>
              <a:t>An API that launches new threads unexpectedly can cause hard-to-diagnose scalability bottlenecks</a:t>
            </a:r>
          </a:p>
          <a:p>
            <a:pPr marL="101600" indent="0">
              <a:buNone/>
            </a:pPr>
            <a:r>
              <a:rPr lang="en-US" sz="2000" dirty="0">
                <a:latin typeface="+mn-lt"/>
              </a:rPr>
              <a:t>	</a:t>
            </a:r>
            <a:endParaRPr lang="en-US" dirty="0">
              <a:latin typeface="+mn-lt"/>
            </a:endParaRPr>
          </a:p>
          <a:p>
            <a:pPr marL="0" indent="0">
              <a:buNone/>
            </a:pPr>
            <a:r>
              <a:rPr lang="en-US" dirty="0" smtClean="0">
                <a:solidFill>
                  <a:schemeClr val="tx2"/>
                </a:solidFill>
              </a:rPr>
              <a:t>The app is in the best position to manage its threads</a:t>
            </a:r>
          </a:p>
          <a:p>
            <a:pPr marL="101600" indent="0">
              <a:buNone/>
            </a:pPr>
            <a:r>
              <a:rPr lang="en-US" sz="2000" dirty="0" smtClean="0">
                <a:latin typeface="+mn-lt"/>
              </a:rPr>
              <a:t>Provide </a:t>
            </a:r>
            <a:r>
              <a:rPr lang="en-US" sz="2000" b="1" dirty="0" smtClean="0">
                <a:solidFill>
                  <a:srgbClr val="FFFF00"/>
                </a:solidFill>
                <a:latin typeface="+mn-lt"/>
              </a:rPr>
              <a:t>synchronous</a:t>
            </a:r>
            <a:r>
              <a:rPr lang="en-US" sz="2000" dirty="0" smtClean="0">
                <a:solidFill>
                  <a:srgbClr val="FFFF00"/>
                </a:solidFill>
                <a:latin typeface="+mn-lt"/>
              </a:rPr>
              <a:t> </a:t>
            </a:r>
            <a:r>
              <a:rPr lang="en-US" sz="2000" dirty="0" smtClean="0">
                <a:latin typeface="+mn-lt"/>
              </a:rPr>
              <a:t>methods when you do CPU-work that </a:t>
            </a:r>
            <a:r>
              <a:rPr lang="en-US" sz="2000" b="1" dirty="0" smtClean="0">
                <a:solidFill>
                  <a:srgbClr val="FFFF00"/>
                </a:solidFill>
                <a:latin typeface="+mn-lt"/>
              </a:rPr>
              <a:t>blocks the current thread</a:t>
            </a:r>
          </a:p>
          <a:p>
            <a:pPr marL="101600" indent="0">
              <a:buNone/>
            </a:pPr>
            <a:r>
              <a:rPr lang="en-US" sz="2000" dirty="0" smtClean="0">
                <a:latin typeface="+mn-lt"/>
              </a:rPr>
              <a:t>Provide </a:t>
            </a:r>
            <a:r>
              <a:rPr lang="en-US" sz="2000" b="1" dirty="0" smtClean="0">
                <a:solidFill>
                  <a:srgbClr val="00FFFF"/>
                </a:solidFill>
                <a:latin typeface="+mn-lt"/>
              </a:rPr>
              <a:t>asynchronous</a:t>
            </a:r>
            <a:r>
              <a:rPr lang="en-US" sz="2000" dirty="0" smtClean="0">
                <a:solidFill>
                  <a:srgbClr val="00FFFF"/>
                </a:solidFill>
                <a:latin typeface="+mn-lt"/>
              </a:rPr>
              <a:t> </a:t>
            </a:r>
            <a:r>
              <a:rPr lang="en-US" sz="2000" dirty="0" smtClean="0">
                <a:latin typeface="+mn-lt"/>
              </a:rPr>
              <a:t>methods when you can do so </a:t>
            </a:r>
            <a:r>
              <a:rPr lang="en-US" sz="2000" b="1" dirty="0" smtClean="0">
                <a:solidFill>
                  <a:srgbClr val="00FFFF"/>
                </a:solidFill>
                <a:latin typeface="+mn-lt"/>
              </a:rPr>
              <a:t>without spawning new threads</a:t>
            </a:r>
          </a:p>
          <a:p>
            <a:pPr marL="101600" indent="0">
              <a:buNone/>
            </a:pPr>
            <a:r>
              <a:rPr lang="en-US" sz="2000" dirty="0" smtClean="0">
                <a:latin typeface="+mn-lt"/>
              </a:rPr>
              <a:t>Let the app that called you use its domain knowledge to manage its threading strategy (e.g. </a:t>
            </a:r>
            <a:r>
              <a:rPr lang="en-US" sz="2000" dirty="0" err="1" smtClean="0">
                <a:latin typeface="+mn-lt"/>
              </a:rPr>
              <a:t>Task.Run</a:t>
            </a:r>
            <a:r>
              <a:rPr lang="en-US" sz="2000" dirty="0" smtClean="0">
                <a:latin typeface="+mn-lt"/>
              </a:rPr>
              <a:t>)</a:t>
            </a:r>
            <a:endParaRPr lang="en-US" sz="2000" dirty="0">
              <a:latin typeface="+mn-lt"/>
            </a:endParaRPr>
          </a:p>
        </p:txBody>
      </p:sp>
      <p:sp>
        <p:nvSpPr>
          <p:cNvPr id="4" name="Left Arrow 3"/>
          <p:cNvSpPr/>
          <p:nvPr/>
        </p:nvSpPr>
        <p:spPr bwMode="auto">
          <a:xfrm>
            <a:off x="4465637" y="68262"/>
            <a:ext cx="6400800" cy="1295401"/>
          </a:xfrm>
          <a:prstGeom prst="leftArrow">
            <a:avLst>
              <a:gd name="adj1" fmla="val 67264"/>
              <a:gd name="adj2" fmla="val 66496"/>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b="1" dirty="0" smtClean="0">
                <a:gradFill>
                  <a:gsLst>
                    <a:gs pos="0">
                      <a:srgbClr val="FFFFFF"/>
                    </a:gs>
                    <a:gs pos="100000">
                      <a:srgbClr val="FFFFFF"/>
                    </a:gs>
                  </a:gsLst>
                  <a:lin ang="5400000" scaled="0"/>
                </a:gradFill>
              </a:rPr>
              <a:t> LIBRARIES THAT USE TASK.RUN</a:t>
            </a:r>
          </a:p>
          <a:p>
            <a:pPr defTabSz="932472" fontAlgn="base">
              <a:spcBef>
                <a:spcPct val="0"/>
              </a:spcBef>
              <a:spcAft>
                <a:spcPct val="0"/>
              </a:spcAft>
            </a:pPr>
            <a:r>
              <a:rPr lang="en-US" sz="2000" dirty="0" smtClean="0">
                <a:gradFill>
                  <a:gsLst>
                    <a:gs pos="0">
                      <a:srgbClr val="FFFFFF"/>
                    </a:gs>
                    <a:gs pos="100000">
                      <a:srgbClr val="FFFFFF"/>
                    </a:gs>
                  </a:gsLst>
                  <a:lin ang="5400000" scaled="0"/>
                </a:gradFill>
              </a:rPr>
              <a:t> (looks </a:t>
            </a:r>
            <a:r>
              <a:rPr lang="en-US" sz="2000" dirty="0" err="1" smtClean="0">
                <a:gradFill>
                  <a:gsLst>
                    <a:gs pos="0">
                      <a:srgbClr val="FFFFFF"/>
                    </a:gs>
                    <a:gs pos="100000">
                      <a:srgbClr val="FFFFFF"/>
                    </a:gs>
                  </a:gsLst>
                  <a:lin ang="5400000" scaled="0"/>
                </a:gradFill>
              </a:rPr>
              <a:t>async</a:t>
            </a:r>
            <a:r>
              <a:rPr lang="en-US" sz="2000" dirty="0" smtClean="0">
                <a:gradFill>
                  <a:gsLst>
                    <a:gs pos="0">
                      <a:srgbClr val="FFFFFF"/>
                    </a:gs>
                    <a:gs pos="100000">
                      <a:srgbClr val="FFFFFF"/>
                    </a:gs>
                  </a:gsLst>
                  <a:lin ang="5400000" scaled="0"/>
                </a:gradFill>
              </a:rPr>
              <a:t>, but it wraps a sync implementation)</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4067317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p:cNvSpPr/>
          <p:nvPr/>
        </p:nvSpPr>
        <p:spPr>
          <a:xfrm rot="10800000">
            <a:off x="532087" y="3188322"/>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15" name="TextBox 14"/>
          <p:cNvSpPr txBox="1"/>
          <p:nvPr/>
        </p:nvSpPr>
        <p:spPr>
          <a:xfrm>
            <a:off x="5687595" y="3186339"/>
            <a:ext cx="6199296" cy="1204725"/>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err="1">
                <a:solidFill>
                  <a:srgbClr val="569CD6"/>
                </a:solidFill>
                <a:latin typeface="Consolas"/>
                <a:ea typeface="Calibri"/>
                <a:cs typeface="Times New Roman"/>
              </a:rPr>
              <a:t>async</a:t>
            </a:r>
            <a:r>
              <a:rPr lang="en-US" sz="2040" b="1" dirty="0">
                <a:solidFill>
                  <a:srgbClr val="569CD6"/>
                </a:solidFill>
                <a:latin typeface="Consolas"/>
                <a:ea typeface="Calibri"/>
                <a:cs typeface="Times New Roman"/>
              </a:rPr>
              <a:t> </a:t>
            </a:r>
            <a:r>
              <a:rPr lang="en-US" sz="2040" b="1" dirty="0">
                <a:solidFill>
                  <a:srgbClr val="4EC9B0"/>
                </a:solidFill>
                <a:latin typeface="Consolas"/>
                <a:ea typeface="Calibri"/>
                <a:cs typeface="Times New Roman"/>
              </a:rPr>
              <a:t>Task</a:t>
            </a:r>
            <a:r>
              <a:rPr lang="en-US" sz="2040" dirty="0">
                <a:solidFill>
                  <a:srgbClr val="C8C8C8"/>
                </a:solidFill>
                <a:latin typeface="Consolas"/>
                <a:ea typeface="Calibri"/>
                <a:cs typeface="Times New Roman"/>
              </a:rPr>
              <a:t> </a:t>
            </a:r>
            <a:r>
              <a:rPr lang="en-US" sz="2040" b="1" dirty="0" err="1" smtClean="0">
                <a:solidFill>
                  <a:srgbClr val="C8C8C8"/>
                </a:solidFill>
                <a:latin typeface="Consolas"/>
                <a:ea typeface="Calibri"/>
                <a:cs typeface="Times New Roman"/>
              </a:rPr>
              <a:t>LoadAsync</a:t>
            </a:r>
            <a:r>
              <a:rPr lang="en-US" sz="2040" dirty="0">
                <a:solidFill>
                  <a:srgbClr val="C8C8C8"/>
                </a:solidFill>
                <a:latin typeface="Consolas"/>
                <a:ea typeface="Calibri"/>
                <a:cs typeface="Times New Roman"/>
              </a:rPr>
              <a:t>() {</a:t>
            </a:r>
            <a:endParaRPr lang="en-US" sz="2856" dirty="0">
              <a:solidFill>
                <a:srgbClr val="FFFFFF"/>
              </a:solidFill>
              <a:latin typeface="Calibri"/>
              <a:ea typeface="Calibri"/>
              <a:cs typeface="Times New Roman"/>
            </a:endParaRPr>
          </a:p>
          <a:p>
            <a:pPr defTabSz="932559">
              <a:lnSpc>
                <a:spcPct val="115000"/>
              </a:lnSpc>
            </a:pPr>
            <a:r>
              <a:rPr lang="en-US" sz="2040" dirty="0">
                <a:solidFill>
                  <a:srgbClr val="C8C8C8"/>
                </a:solidFill>
                <a:latin typeface="Consolas"/>
                <a:ea typeface="Calibri"/>
                <a:cs typeface="Times New Roman"/>
              </a:rPr>
              <a:t>  </a:t>
            </a:r>
            <a:r>
              <a:rPr lang="en-US" sz="2040" b="1" dirty="0">
                <a:solidFill>
                  <a:srgbClr val="569CD6"/>
                </a:solidFill>
                <a:latin typeface="Consolas"/>
                <a:ea typeface="Calibri"/>
                <a:cs typeface="Times New Roman"/>
              </a:rPr>
              <a:t>await </a:t>
            </a:r>
            <a:r>
              <a:rPr lang="en-US" sz="2040" b="1" dirty="0" err="1">
                <a:solidFill>
                  <a:srgbClr val="C8C8C8"/>
                </a:solidFill>
                <a:latin typeface="Consolas"/>
                <a:ea typeface="Calibri"/>
                <a:cs typeface="Times New Roman"/>
              </a:rPr>
              <a:t>IO</a:t>
            </a:r>
            <a:r>
              <a:rPr lang="en-US" sz="2040" dirty="0" err="1">
                <a:solidFill>
                  <a:srgbClr val="C8C8C8"/>
                </a:solidFill>
                <a:latin typeface="Consolas"/>
                <a:ea typeface="Calibri"/>
                <a:cs typeface="Times New Roman"/>
              </a:rPr>
              <a:t>.</a:t>
            </a:r>
            <a:r>
              <a:rPr lang="en-US" sz="2040" b="1" dirty="0" err="1">
                <a:solidFill>
                  <a:srgbClr val="4EC9B0"/>
                </a:solidFill>
                <a:latin typeface="Consolas"/>
                <a:ea typeface="Calibri"/>
                <a:cs typeface="Times New Roman"/>
              </a:rPr>
              <a:t>Network</a:t>
            </a:r>
            <a:r>
              <a:rPr lang="en-US" sz="2040" dirty="0" err="1">
                <a:solidFill>
                  <a:srgbClr val="C8C8C8"/>
                </a:solidFill>
                <a:latin typeface="Consolas"/>
                <a:ea typeface="Calibri"/>
                <a:cs typeface="Times New Roman"/>
              </a:rPr>
              <a:t>.</a:t>
            </a:r>
            <a:r>
              <a:rPr lang="en-US" sz="2040" b="1" dirty="0" err="1">
                <a:solidFill>
                  <a:srgbClr val="C8C8C8"/>
                </a:solidFill>
                <a:latin typeface="Consolas"/>
                <a:ea typeface="Calibri"/>
                <a:cs typeface="Times New Roman"/>
              </a:rPr>
              <a:t>DownloadAsync</a:t>
            </a:r>
            <a:r>
              <a:rPr lang="en-US" sz="2040" dirty="0">
                <a:solidFill>
                  <a:srgbClr val="C8C8C8"/>
                </a:solidFill>
                <a:latin typeface="Consolas"/>
                <a:ea typeface="Calibri"/>
                <a:cs typeface="Times New Roman"/>
              </a:rPr>
              <a:t>(</a:t>
            </a:r>
            <a:r>
              <a:rPr lang="en-US" sz="2040" b="1" dirty="0">
                <a:solidFill>
                  <a:srgbClr val="C8C8C8"/>
                </a:solidFill>
                <a:latin typeface="Consolas"/>
                <a:ea typeface="Calibri"/>
                <a:cs typeface="Times New Roman"/>
              </a:rPr>
              <a:t>path</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9" name="TextBox 8"/>
          <p:cNvSpPr txBox="1"/>
          <p:nvPr/>
        </p:nvSpPr>
        <p:spPr>
          <a:xfrm>
            <a:off x="1520937" y="2175102"/>
            <a:ext cx="4051979" cy="1900105"/>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smtClean="0">
                <a:solidFill>
                  <a:srgbClr val="569CD6"/>
                </a:solidFill>
                <a:latin typeface="Consolas"/>
                <a:ea typeface="Calibri"/>
                <a:cs typeface="Times New Roman"/>
              </a:rPr>
              <a:t>void</a:t>
            </a:r>
            <a:r>
              <a:rPr lang="en-US" sz="2040" dirty="0" smtClean="0">
                <a:solidFill>
                  <a:srgbClr val="C8C8C8"/>
                </a:solidFill>
                <a:latin typeface="Consolas"/>
                <a:ea typeface="Calibri"/>
                <a:cs typeface="Times New Roman"/>
              </a:rPr>
              <a:t> </a:t>
            </a:r>
            <a:r>
              <a:rPr lang="en-US" sz="2040" b="1" dirty="0">
                <a:solidFill>
                  <a:srgbClr val="C8C8C8"/>
                </a:solidFill>
                <a:latin typeface="Consolas"/>
                <a:ea typeface="Calibri"/>
                <a:cs typeface="Times New Roman"/>
              </a:rPr>
              <a:t>Button1_Click(){</a:t>
            </a:r>
            <a:br>
              <a:rPr lang="en-US" sz="2040" b="1"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  </a:t>
            </a:r>
            <a:r>
              <a:rPr lang="en-US" sz="2040" b="1" dirty="0" err="1" smtClean="0">
                <a:solidFill>
                  <a:srgbClr val="569CD6"/>
                </a:solidFill>
                <a:latin typeface="Consolas"/>
                <a:ea typeface="Calibri"/>
                <a:cs typeface="Times New Roman"/>
              </a:rPr>
              <a:t>var</a:t>
            </a:r>
            <a:r>
              <a:rPr lang="en-US" sz="2040" b="1" dirty="0" smtClean="0">
                <a:solidFill>
                  <a:srgbClr val="569CD6"/>
                </a:solidFill>
                <a:latin typeface="Consolas"/>
                <a:ea typeface="Calibri"/>
                <a:cs typeface="Times New Roman"/>
              </a:rPr>
              <a:t> </a:t>
            </a:r>
            <a:r>
              <a:rPr lang="en-US" sz="2040" b="1" dirty="0" smtClean="0">
                <a:solidFill>
                  <a:srgbClr val="C8C8C8"/>
                </a:solidFill>
                <a:latin typeface="Consolas"/>
                <a:ea typeface="Calibri"/>
                <a:cs typeface="Times New Roman"/>
              </a:rPr>
              <a:t>t = </a:t>
            </a:r>
            <a:r>
              <a:rPr lang="en-US" sz="2040" b="1" dirty="0" err="1" smtClean="0">
                <a:solidFill>
                  <a:srgbClr val="C8C8C8"/>
                </a:solidFill>
                <a:latin typeface="Consolas"/>
                <a:ea typeface="Calibri"/>
                <a:cs typeface="Times New Roman"/>
              </a:rPr>
              <a:t>LoadAsync</a:t>
            </a:r>
            <a:r>
              <a:rPr lang="en-US" sz="2040" dirty="0" smtClean="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a:p>
            <a:pPr defTabSz="932559">
              <a:lnSpc>
                <a:spcPct val="115000"/>
              </a:lnSpc>
            </a:pPr>
            <a:r>
              <a:rPr lang="en-US" sz="2040" b="1" dirty="0">
                <a:solidFill>
                  <a:srgbClr val="C8C8C8"/>
                </a:solidFill>
                <a:latin typeface="Consolas"/>
                <a:ea typeface="Calibri"/>
                <a:cs typeface="Times New Roman"/>
              </a:rPr>
              <a:t>  </a:t>
            </a:r>
            <a:r>
              <a:rPr lang="en-US" sz="2040" b="1" dirty="0" err="1" smtClean="0">
                <a:solidFill>
                  <a:srgbClr val="C8C8C8"/>
                </a:solidFill>
                <a:latin typeface="Consolas"/>
                <a:ea typeface="Calibri"/>
                <a:cs typeface="Times New Roman"/>
              </a:rPr>
              <a:t>t.Wait</a:t>
            </a:r>
            <a:r>
              <a:rPr lang="en-US" sz="2040" b="1" dirty="0" smtClean="0">
                <a:solidFill>
                  <a:srgbClr val="C8C8C8"/>
                </a:solidFill>
                <a:latin typeface="Consolas"/>
                <a:ea typeface="Calibri"/>
                <a:cs typeface="Times New Roman"/>
              </a:rPr>
              <a:t>();</a:t>
            </a:r>
          </a:p>
          <a:p>
            <a:pPr defTabSz="932559">
              <a:lnSpc>
                <a:spcPct val="115000"/>
              </a:lnSpc>
            </a:pPr>
            <a:r>
              <a:rPr lang="en-US" sz="2040" b="1" dirty="0">
                <a:solidFill>
                  <a:srgbClr val="C8C8C8"/>
                </a:solidFill>
                <a:latin typeface="Consolas"/>
                <a:ea typeface="Calibri"/>
                <a:cs typeface="Times New Roman"/>
              </a:rPr>
              <a:t> </a:t>
            </a:r>
            <a:r>
              <a:rPr lang="en-US" sz="2040" b="1" dirty="0" smtClean="0">
                <a:solidFill>
                  <a:srgbClr val="C8C8C8"/>
                </a:solidFill>
                <a:latin typeface="Consolas"/>
                <a:ea typeface="Calibri"/>
                <a:cs typeface="Times New Roman"/>
              </a:rPr>
              <a:t> </a:t>
            </a:r>
            <a:r>
              <a:rPr lang="en-US" sz="2040" b="1" dirty="0" err="1" smtClean="0">
                <a:solidFill>
                  <a:srgbClr val="C8C8C8"/>
                </a:solidFill>
                <a:latin typeface="Consolas"/>
                <a:ea typeface="Calibri"/>
                <a:cs typeface="Times New Roman"/>
              </a:rPr>
              <a:t>UpdateView</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8" name="Explosion 1 7"/>
          <p:cNvSpPr/>
          <p:nvPr/>
        </p:nvSpPr>
        <p:spPr>
          <a:xfrm>
            <a:off x="1520936" y="1429449"/>
            <a:ext cx="1566310" cy="838915"/>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r>
              <a:rPr lang="en-US" sz="1836" dirty="0">
                <a:solidFill>
                  <a:srgbClr val="FFFFFF"/>
                </a:solidFill>
              </a:rPr>
              <a:t>Click</a:t>
            </a:r>
            <a:endParaRPr lang="en-GB" sz="1836" dirty="0">
              <a:solidFill>
                <a:srgbClr val="FFFFFF"/>
              </a:solidFill>
            </a:endParaRPr>
          </a:p>
        </p:txBody>
      </p:sp>
      <p:sp>
        <p:nvSpPr>
          <p:cNvPr id="2" name="Title 1"/>
          <p:cNvSpPr>
            <a:spLocks noGrp="1"/>
          </p:cNvSpPr>
          <p:nvPr>
            <p:ph type="title"/>
          </p:nvPr>
        </p:nvSpPr>
        <p:spPr/>
        <p:txBody>
          <a:bodyPr/>
          <a:lstStyle/>
          <a:p>
            <a:r>
              <a:rPr lang="en-US" dirty="0" smtClean="0"/>
              <a:t>The dangers of </a:t>
            </a:r>
            <a:endParaRPr lang="en-US" dirty="0"/>
          </a:p>
        </p:txBody>
      </p:sp>
      <p:sp>
        <p:nvSpPr>
          <p:cNvPr id="3" name="U-Turn Arrow 2"/>
          <p:cNvSpPr/>
          <p:nvPr/>
        </p:nvSpPr>
        <p:spPr>
          <a:xfrm>
            <a:off x="578242" y="1585410"/>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5" name="TextBox 4"/>
          <p:cNvSpPr txBox="1"/>
          <p:nvPr/>
        </p:nvSpPr>
        <p:spPr>
          <a:xfrm rot="16200000">
            <a:off x="-963859" y="3564023"/>
            <a:ext cx="3808130" cy="414353"/>
          </a:xfrm>
          <a:prstGeom prst="rect">
            <a:avLst/>
          </a:prstGeom>
          <a:noFill/>
        </p:spPr>
        <p:txBody>
          <a:bodyPr wrap="square" rtlCol="0" anchor="ctr">
            <a:spAutoFit/>
          </a:bodyPr>
          <a:lstStyle/>
          <a:p>
            <a:pPr algn="ctr" defTabSz="932559"/>
            <a:r>
              <a:rPr lang="en-US" sz="2040" dirty="0">
                <a:solidFill>
                  <a:srgbClr val="FFFFFF"/>
                </a:solidFill>
              </a:rPr>
              <a:t>Message</a:t>
            </a:r>
            <a:r>
              <a:rPr lang="en-US" sz="1836" dirty="0">
                <a:solidFill>
                  <a:srgbClr val="FFFFFF"/>
                </a:solidFill>
              </a:rPr>
              <a:t> pump</a:t>
            </a:r>
            <a:endParaRPr lang="en-GB" sz="1836" dirty="0">
              <a:solidFill>
                <a:srgbClr val="FFFFFF"/>
              </a:solidFill>
            </a:endParaRPr>
          </a:p>
        </p:txBody>
      </p:sp>
      <p:sp>
        <p:nvSpPr>
          <p:cNvPr id="13" name="Bent Arrow 12"/>
          <p:cNvSpPr/>
          <p:nvPr/>
        </p:nvSpPr>
        <p:spPr bwMode="auto">
          <a:xfrm rot="5400000">
            <a:off x="1564430" y="1699408"/>
            <a:ext cx="520245" cy="78840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603401" y="2587335"/>
            <a:ext cx="648900" cy="936722"/>
          </a:xfrm>
          <a:prstGeom prst="bentArrow">
            <a:avLst>
              <a:gd name="adj1" fmla="val 18014"/>
              <a:gd name="adj2" fmla="val 25000"/>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396212" y="3996933"/>
            <a:ext cx="1798075" cy="820061"/>
          </a:xfrm>
          <a:prstGeom prst="roundRect">
            <a:avLst/>
          </a:prstGeom>
          <a:solidFill>
            <a:srgbClr val="0070C0">
              <a:alpha val="80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r>
              <a:rPr lang="en-US" sz="2040" b="1" dirty="0">
                <a:solidFill>
                  <a:srgbClr val="4EC9B0"/>
                </a:solidFill>
                <a:ea typeface="Calibri"/>
                <a:cs typeface="Consolas" pitchFamily="49" charset="0"/>
              </a:rPr>
              <a:t/>
            </a:r>
            <a:br>
              <a:rPr lang="en-US" sz="2040" b="1" dirty="0">
                <a:solidFill>
                  <a:srgbClr val="4EC9B0"/>
                </a:solidFill>
                <a:ea typeface="Calibri"/>
                <a:cs typeface="Consolas" pitchFamily="49" charset="0"/>
              </a:rPr>
            </a:br>
            <a:r>
              <a:rPr lang="en-US" sz="1836" dirty="0" err="1">
                <a:solidFill>
                  <a:srgbClr val="FFFFFF">
                    <a:lumMod val="65000"/>
                  </a:srgbClr>
                </a:solidFill>
                <a:ea typeface="Calibri"/>
                <a:cs typeface="Consolas" pitchFamily="49" charset="0"/>
              </a:rPr>
              <a:t>DownloadAsync</a:t>
            </a:r>
            <a:endParaRPr lang="en-US" sz="3672" dirty="0">
              <a:solidFill>
                <a:srgbClr val="FFFFFF">
                  <a:lumMod val="65000"/>
                </a:srgbClr>
              </a:solidFill>
              <a:ea typeface="Calibri"/>
              <a:cs typeface="Consolas" pitchFamily="49" charset="0"/>
            </a:endParaRPr>
          </a:p>
        </p:txBody>
      </p:sp>
      <p:sp>
        <p:nvSpPr>
          <p:cNvPr id="10" name="12-Point Star 9"/>
          <p:cNvSpPr/>
          <p:nvPr/>
        </p:nvSpPr>
        <p:spPr bwMode="auto">
          <a:xfrm>
            <a:off x="6167937" y="3810412"/>
            <a:ext cx="373041" cy="373041"/>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2644454" y="3243565"/>
            <a:ext cx="3414382"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473878" y="1936875"/>
            <a:ext cx="2099346" cy="820061"/>
          </a:xfrm>
          <a:prstGeom prst="roundRect">
            <a:avLst/>
          </a:prstGeom>
          <a:solidFill>
            <a:srgbClr val="0070C0">
              <a:alpha val="85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r>
              <a:rPr lang="en-US" sz="2040" b="1" dirty="0">
                <a:solidFill>
                  <a:srgbClr val="4EC9B0"/>
                </a:solidFill>
                <a:ea typeface="Calibri"/>
                <a:cs typeface="Consolas" pitchFamily="49" charset="0"/>
              </a:rPr>
              <a:t/>
            </a:r>
            <a:br>
              <a:rPr lang="en-US" sz="2040" b="1" dirty="0">
                <a:solidFill>
                  <a:srgbClr val="4EC9B0"/>
                </a:solidFill>
                <a:ea typeface="Calibri"/>
                <a:cs typeface="Consolas" pitchFamily="49" charset="0"/>
              </a:rPr>
            </a:br>
            <a:r>
              <a:rPr lang="en-US" sz="1836" dirty="0" err="1" smtClean="0">
                <a:solidFill>
                  <a:srgbClr val="FFFFFF">
                    <a:lumMod val="65000"/>
                  </a:srgbClr>
                </a:solidFill>
                <a:ea typeface="Calibri"/>
                <a:cs typeface="Consolas" pitchFamily="49" charset="0"/>
              </a:rPr>
              <a:t>LoadAsync</a:t>
            </a:r>
            <a:endParaRPr lang="en-US" sz="3672" dirty="0">
              <a:solidFill>
                <a:srgbClr val="FFFFFF">
                  <a:lumMod val="65000"/>
                </a:srgbClr>
              </a:solidFill>
              <a:ea typeface="Calibri"/>
              <a:cs typeface="Consolas" pitchFamily="49" charset="0"/>
            </a:endParaRPr>
          </a:p>
        </p:txBody>
      </p:sp>
      <p:sp>
        <p:nvSpPr>
          <p:cNvPr id="22" name="12-Point Star 21"/>
          <p:cNvSpPr/>
          <p:nvPr/>
        </p:nvSpPr>
        <p:spPr bwMode="auto">
          <a:xfrm>
            <a:off x="2117570" y="2783223"/>
            <a:ext cx="373041" cy="373041"/>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512093" y="4006610"/>
            <a:ext cx="1566310" cy="838915"/>
          </a:xfrm>
          <a:prstGeom prst="irregularSeal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32559"/>
            <a:r>
              <a:rPr lang="en-US" sz="1836" dirty="0">
                <a:solidFill>
                  <a:srgbClr val="FFFFFF"/>
                </a:solidFill>
              </a:rPr>
              <a:t>Download</a:t>
            </a:r>
            <a:endParaRPr lang="en-GB" sz="1836" dirty="0">
              <a:solidFill>
                <a:srgbClr val="FFFFFF"/>
              </a:solidFill>
            </a:endParaRPr>
          </a:p>
        </p:txBody>
      </p:sp>
      <p:sp>
        <p:nvSpPr>
          <p:cNvPr id="26" name="Notched Right Arrow 25"/>
          <p:cNvSpPr/>
          <p:nvPr/>
        </p:nvSpPr>
        <p:spPr bwMode="auto">
          <a:xfrm rot="20868419">
            <a:off x="2584121" y="4625769"/>
            <a:ext cx="3856387" cy="322637"/>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1194715" y="1773873"/>
            <a:ext cx="186521" cy="186521"/>
          </a:xfrm>
          <a:prstGeom prst="oct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32559"/>
            <a:endParaRPr lang="en-GB" sz="1836">
              <a:solidFill>
                <a:srgbClr val="FFFFFF"/>
              </a:solidFill>
            </a:endParaRPr>
          </a:p>
        </p:txBody>
      </p:sp>
      <p:sp>
        <p:nvSpPr>
          <p:cNvPr id="32" name="Left Arrow 31"/>
          <p:cNvSpPr/>
          <p:nvPr/>
        </p:nvSpPr>
        <p:spPr bwMode="auto">
          <a:xfrm>
            <a:off x="4770437" y="144981"/>
            <a:ext cx="6781800" cy="1294881"/>
          </a:xfrm>
          <a:prstGeom prst="leftArrow">
            <a:avLst>
              <a:gd name="adj1" fmla="val 59063"/>
              <a:gd name="adj2" fmla="val 51171"/>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b="1" dirty="0" smtClean="0">
                <a:gradFill>
                  <a:gsLst>
                    <a:gs pos="0">
                      <a:srgbClr val="FFFFFF"/>
                    </a:gs>
                    <a:gs pos="100000">
                      <a:srgbClr val="FFFFFF"/>
                    </a:gs>
                  </a:gsLst>
                  <a:lin ang="5400000" scaled="0"/>
                </a:gradFill>
              </a:rPr>
              <a:t> BLOCKING</a:t>
            </a:r>
          </a:p>
          <a:p>
            <a:pPr defTabSz="932472" fontAlgn="base">
              <a:spcBef>
                <a:spcPct val="0"/>
              </a:spcBef>
              <a:spcAft>
                <a:spcPct val="0"/>
              </a:spcAft>
            </a:pPr>
            <a:r>
              <a:rPr lang="en-US" sz="2000" dirty="0" smtClean="0">
                <a:gradFill>
                  <a:gsLst>
                    <a:gs pos="0">
                      <a:srgbClr val="FFFFFF"/>
                    </a:gs>
                    <a:gs pos="100000">
                      <a:srgbClr val="FFFFFF"/>
                    </a:gs>
                  </a:gsLst>
                  <a:lin ang="5400000" scaled="0"/>
                </a:gradFill>
              </a:rPr>
              <a:t> (looks sync, but it wraps an </a:t>
            </a:r>
            <a:r>
              <a:rPr lang="en-US" sz="2000" dirty="0" err="1" smtClean="0">
                <a:gradFill>
                  <a:gsLst>
                    <a:gs pos="0">
                      <a:srgbClr val="FFFFFF"/>
                    </a:gs>
                    <a:gs pos="100000">
                      <a:srgbClr val="FFFFFF"/>
                    </a:gs>
                  </a:gsLst>
                  <a:lin ang="5400000" scaled="0"/>
                </a:gradFill>
              </a:rPr>
              <a:t>async</a:t>
            </a:r>
            <a:r>
              <a:rPr lang="en-US" sz="2000" dirty="0" smtClean="0">
                <a:gradFill>
                  <a:gsLst>
                    <a:gs pos="0">
                      <a:srgbClr val="FFFFFF"/>
                    </a:gs>
                    <a:gs pos="100000">
                      <a:srgbClr val="FFFFFF"/>
                    </a:gs>
                  </a:gsLst>
                  <a:lin ang="5400000" scaled="0"/>
                </a:gradFill>
              </a:rPr>
              <a:t>/await method)</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371831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50"/>
                            </p:stCondLst>
                            <p:childTnLst>
                              <p:par>
                                <p:cTn id="62" presetID="42" presetClass="path" presetSubtype="0" fill="hold" grpId="1" nodeType="afterEffect">
                                  <p:stCondLst>
                                    <p:cond delay="0"/>
                                  </p:stCondLst>
                                  <p:childTnLst>
                                    <p:animMotion origin="layout" path="M 4.17411E-6 -3.49069E-6 L -0.4081 0.17227 " pathEditMode="relative" rAng="0" ptsTypes="AA">
                                      <p:cBhvr>
                                        <p:cTn id="63" dur="500" fill="hold"/>
                                        <p:tgtEl>
                                          <p:spTgt spid="24"/>
                                        </p:tgtEl>
                                        <p:attrNameLst>
                                          <p:attrName>ppt_x</p:attrName>
                                          <p:attrName>ppt_y</p:attrName>
                                        </p:attrNameLst>
                                      </p:cBhvr>
                                      <p:rCtr x="-20411" y="8602"/>
                                    </p:animMotion>
                                  </p:childTnLst>
                                </p:cTn>
                              </p:par>
                              <p:par>
                                <p:cTn id="64" presetID="42" presetClass="path" presetSubtype="0" fill="hold" grpId="1" nodeType="withEffect">
                                  <p:stCondLst>
                                    <p:cond delay="0"/>
                                  </p:stCondLst>
                                  <p:childTnLst>
                                    <p:animMotion origin="layout" path="M 4.17411E-6 6.8089E-8 L -0.39903 0.16954 " pathEditMode="relative" rAng="0" ptsTypes="AA">
                                      <p:cBhvr>
                                        <p:cTn id="65" dur="500" fill="hold"/>
                                        <p:tgtEl>
                                          <p:spTgt spid="11"/>
                                        </p:tgtEl>
                                        <p:attrNameLst>
                                          <p:attrName>ppt_x</p:attrName>
                                          <p:attrName>ppt_y</p:attrName>
                                        </p:attrNameLst>
                                      </p:cBhvr>
                                      <p:rCtr x="-19951" y="8466"/>
                                    </p:animMotion>
                                  </p:childTnLst>
                                </p:cTn>
                              </p:par>
                              <p:par>
                                <p:cTn id="66" presetID="2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par>
                                <p:cTn id="69" presetID="10" presetClass="exit" presetSubtype="0" fill="hold" grpId="2"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4" grpId="0" animBg="1"/>
      <p:bldP spid="11" grpId="0" animBg="1"/>
      <p:bldP spid="11" grpId="1" animBg="1"/>
      <p:bldP spid="11" grpId="2" animBg="1"/>
      <p:bldP spid="10" grpId="0" animBg="1"/>
      <p:bldP spid="12" grpId="0" animBg="1"/>
      <p:bldP spid="12" grpId="1" animBg="1"/>
      <p:bldP spid="21" grpId="0" animBg="1"/>
      <p:bldP spid="22" grpId="0" animBg="1"/>
      <p:bldP spid="24" grpId="0" animBg="1"/>
      <p:bldP spid="24" grpId="1" animBg="1"/>
      <p:bldP spid="26" grpId="0" animBg="1"/>
      <p:bldP spid="6" grpId="0" animBg="1"/>
      <p:bldP spid="6" grpId="1" animBg="1"/>
      <p:bldP spid="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58"/>
          <a:stretch/>
        </p:blipFill>
        <p:spPr>
          <a:xfrm>
            <a:off x="-8393" y="1211261"/>
            <a:ext cx="12444867" cy="578326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Async</a:t>
            </a:r>
            <a:r>
              <a:rPr lang="en-US" dirty="0" smtClean="0">
                <a:gradFill>
                  <a:gsLst>
                    <a:gs pos="0">
                      <a:srgbClr val="FFFFFF"/>
                    </a:gs>
                    <a:gs pos="100000">
                      <a:srgbClr val="FFFFFF"/>
                    </a:gs>
                  </a:gsLst>
                  <a:lin ang="5400000" scaled="0"/>
                </a:gradFill>
              </a:rPr>
              <a:t> void is only for event handlers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423991" y="2125662"/>
            <a:ext cx="5740212"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“It </a:t>
            </a:r>
            <a:r>
              <a:rPr lang="en-US" sz="2400" dirty="0">
                <a:gradFill>
                  <a:gsLst>
                    <a:gs pos="0">
                      <a:srgbClr val="FFFFFF"/>
                    </a:gs>
                    <a:gs pos="100000">
                      <a:srgbClr val="FFFFFF"/>
                    </a:gs>
                  </a:gsLst>
                  <a:lin ang="5400000" scaled="0"/>
                </a:gradFill>
                <a:ea typeface="Segoe UI" pitchFamily="34" charset="0"/>
                <a:cs typeface="Segoe UI" pitchFamily="34" charset="0"/>
              </a:rPr>
              <a:t>mostly works, but not 100% </a:t>
            </a:r>
            <a:r>
              <a:rPr lang="en-US" sz="2400" dirty="0" smtClean="0">
                <a:gradFill>
                  <a:gsLst>
                    <a:gs pos="0">
                      <a:srgbClr val="FFFFFF"/>
                    </a:gs>
                    <a:gs pos="100000">
                      <a:srgbClr val="FFFFFF"/>
                    </a:gs>
                  </a:gsLst>
                  <a:lin ang="5400000" scaled="0"/>
                </a:gradFill>
                <a:ea typeface="Segoe UI" pitchFamily="34" charset="0"/>
                <a:cs typeface="Segoe UI" pitchFamily="34" charset="0"/>
              </a:rPr>
              <a:t>reliably.”</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Probably was using </a:t>
            </a:r>
            <a:r>
              <a:rPr lang="en-US" sz="2400" dirty="0" err="1" smtClean="0">
                <a:gradFill>
                  <a:gsLst>
                    <a:gs pos="0">
                      <a:srgbClr val="FFFFFF"/>
                    </a:gs>
                    <a:gs pos="100000">
                      <a:srgbClr val="FFFFFF"/>
                    </a:gs>
                  </a:gsLst>
                  <a:lin ang="5400000" scaled="0"/>
                </a:gradFill>
                <a:ea typeface="Segoe UI" pitchFamily="34" charset="0"/>
                <a:cs typeface="Segoe UI" pitchFamily="34" charset="0"/>
              </a:rPr>
              <a:t>async</a:t>
            </a:r>
            <a:r>
              <a:rPr lang="en-US" sz="2400" dirty="0" smtClean="0">
                <a:gradFill>
                  <a:gsLst>
                    <a:gs pos="0">
                      <a:srgbClr val="FFFFFF"/>
                    </a:gs>
                    <a:gs pos="100000">
                      <a:srgbClr val="FFFFFF"/>
                    </a:gs>
                  </a:gsLst>
                  <a:lin ang="5400000" scaled="0"/>
                </a:gradFill>
                <a:ea typeface="Segoe UI" pitchFamily="34" charset="0"/>
                <a:cs typeface="Segoe UI" pitchFamily="34" charset="0"/>
              </a:rPr>
              <a:t> void.</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Should return Task not void.</a:t>
            </a:r>
            <a:endParaRPr lang="en-US" sz="40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Tree>
    <p:extLst>
      <p:ext uri="{BB962C8B-B14F-4D97-AF65-F5344CB8AC3E}">
        <p14:creationId xmlns:p14="http://schemas.microsoft.com/office/powerpoint/2010/main" val="24768113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Library methods shouldn’t lie</a:t>
            </a:r>
            <a:endParaRPr lang="en-US" dirty="0"/>
          </a:p>
        </p:txBody>
      </p:sp>
      <p:sp>
        <p:nvSpPr>
          <p:cNvPr id="6" name="Text Placeholder 5"/>
          <p:cNvSpPr>
            <a:spLocks noGrp="1"/>
          </p:cNvSpPr>
          <p:nvPr>
            <p:ph type="body" sz="quarter" idx="4294967295"/>
          </p:nvPr>
        </p:nvSpPr>
        <p:spPr>
          <a:xfrm>
            <a:off x="274293" y="1516062"/>
            <a:ext cx="11887200" cy="4936736"/>
          </a:xfrm>
          <a:prstGeom prst="rect">
            <a:avLst/>
          </a:prstGeom>
        </p:spPr>
        <p:txBody>
          <a:bodyPr/>
          <a:lstStyle/>
          <a:p>
            <a:pPr marL="0" indent="0">
              <a:buNone/>
            </a:pPr>
            <a:endParaRPr lang="en-US" dirty="0">
              <a:gradFill>
                <a:gsLst>
                  <a:gs pos="1250">
                    <a:srgbClr val="6DC2E9"/>
                  </a:gs>
                  <a:gs pos="99000">
                    <a:srgbClr val="6DC2E9"/>
                  </a:gs>
                </a:gsLst>
                <a:lin ang="5400000" scaled="0"/>
              </a:gradFill>
            </a:endParaRPr>
          </a:p>
          <a:p>
            <a:pPr marL="101600" indent="0">
              <a:buNone/>
            </a:pPr>
            <a:r>
              <a:rPr lang="en-US" dirty="0" smtClean="0">
                <a:gradFill>
                  <a:gsLst>
                    <a:gs pos="1250">
                      <a:srgbClr val="6DC2E9"/>
                    </a:gs>
                    <a:gs pos="99000">
                      <a:srgbClr val="6DC2E9"/>
                    </a:gs>
                  </a:gsLst>
                  <a:lin ang="5400000" scaled="0"/>
                </a:gradFill>
              </a:rPr>
              <a:t>Principles</a:t>
            </a:r>
            <a:endParaRPr lang="en-US" dirty="0">
              <a:gradFill>
                <a:gsLst>
                  <a:gs pos="1250">
                    <a:srgbClr val="6DC2E9"/>
                  </a:gs>
                  <a:gs pos="99000">
                    <a:srgbClr val="6DC2E9"/>
                  </a:gs>
                </a:gsLst>
                <a:lin ang="5400000" scaled="0"/>
              </a:gradFill>
            </a:endParaRPr>
          </a:p>
          <a:p>
            <a:pPr marL="101600" indent="0">
              <a:buNone/>
            </a:pPr>
            <a:r>
              <a:rPr lang="en-US" sz="2400" dirty="0" smtClean="0">
                <a:latin typeface="+mn-lt"/>
              </a:rPr>
              <a:t>The </a:t>
            </a:r>
            <a:r>
              <a:rPr lang="en-US" sz="2400" dirty="0" err="1">
                <a:latin typeface="+mn-lt"/>
              </a:rPr>
              <a:t>threadpool</a:t>
            </a:r>
            <a:r>
              <a:rPr lang="en-US" sz="2400" dirty="0">
                <a:latin typeface="+mn-lt"/>
              </a:rPr>
              <a:t> is an app-global resource.</a:t>
            </a:r>
          </a:p>
          <a:p>
            <a:pPr marL="101600" indent="0">
              <a:buNone/>
            </a:pPr>
            <a:r>
              <a:rPr lang="en-US" sz="2400" dirty="0">
                <a:latin typeface="+mn-lt"/>
              </a:rPr>
              <a:t>Poor use of the </a:t>
            </a:r>
            <a:r>
              <a:rPr lang="en-US" sz="2400" dirty="0" err="1">
                <a:latin typeface="+mn-lt"/>
              </a:rPr>
              <a:t>threadpool</a:t>
            </a:r>
            <a:r>
              <a:rPr lang="en-US" sz="2400" dirty="0">
                <a:latin typeface="+mn-lt"/>
              </a:rPr>
              <a:t> hurts server scalability.</a:t>
            </a:r>
          </a:p>
          <a:p>
            <a:pPr marL="101600" indent="0">
              <a:buNone/>
            </a:pPr>
            <a:endParaRPr lang="en-US" sz="2400" dirty="0">
              <a:latin typeface="+mn-lt"/>
            </a:endParaRPr>
          </a:p>
          <a:p>
            <a:pPr marL="101600" indent="0">
              <a:buNone/>
            </a:pPr>
            <a:r>
              <a:rPr lang="en-US" dirty="0" smtClean="0">
                <a:gradFill>
                  <a:gsLst>
                    <a:gs pos="1250">
                      <a:srgbClr val="6DC2E9"/>
                    </a:gs>
                    <a:gs pos="99000">
                      <a:srgbClr val="6DC2E9"/>
                    </a:gs>
                  </a:gsLst>
                  <a:lin ang="5400000" scaled="0"/>
                </a:gradFill>
                <a:latin typeface="Segoe UI Light"/>
              </a:rPr>
              <a:t>Guidance</a:t>
            </a:r>
          </a:p>
          <a:p>
            <a:pPr marL="101600" indent="0">
              <a:buNone/>
            </a:pPr>
            <a:r>
              <a:rPr lang="en-US" sz="2400" dirty="0">
                <a:latin typeface="+mn-lt"/>
              </a:rPr>
              <a:t>Help your callers understand how your method behaves:</a:t>
            </a:r>
          </a:p>
          <a:p>
            <a:pPr marL="101600" indent="0">
              <a:buNone/>
            </a:pPr>
            <a:r>
              <a:rPr lang="en-US" sz="2400" dirty="0">
                <a:latin typeface="+mn-lt"/>
              </a:rPr>
              <a:t>Libraries shouldn’t use the </a:t>
            </a:r>
            <a:r>
              <a:rPr lang="en-US" sz="2400" dirty="0" err="1">
                <a:latin typeface="+mn-lt"/>
              </a:rPr>
              <a:t>threadpool</a:t>
            </a:r>
            <a:r>
              <a:rPr lang="en-US" sz="2400" dirty="0">
                <a:latin typeface="+mn-lt"/>
              </a:rPr>
              <a:t> in secret;</a:t>
            </a:r>
          </a:p>
          <a:p>
            <a:pPr marL="101600" indent="0">
              <a:buNone/>
            </a:pPr>
            <a:r>
              <a:rPr lang="en-US" sz="2400" dirty="0">
                <a:latin typeface="+mn-lt"/>
              </a:rPr>
              <a:t>Use </a:t>
            </a:r>
            <a:r>
              <a:rPr lang="en-US" sz="2400" dirty="0" err="1">
                <a:latin typeface="+mn-lt"/>
              </a:rPr>
              <a:t>async</a:t>
            </a:r>
            <a:r>
              <a:rPr lang="en-US" sz="2400" dirty="0">
                <a:latin typeface="+mn-lt"/>
              </a:rPr>
              <a:t> signature only for truly </a:t>
            </a:r>
            <a:r>
              <a:rPr lang="en-US" sz="2400" dirty="0" err="1">
                <a:latin typeface="+mn-lt"/>
              </a:rPr>
              <a:t>async</a:t>
            </a:r>
            <a:r>
              <a:rPr lang="en-US" sz="2400" dirty="0">
                <a:latin typeface="+mn-lt"/>
              </a:rPr>
              <a:t> methods.</a:t>
            </a:r>
          </a:p>
          <a:p>
            <a:pPr marL="342900" lvl="1" indent="0">
              <a:buNone/>
            </a:pPr>
            <a:endParaRPr lang="en-US" dirty="0" smtClean="0"/>
          </a:p>
        </p:txBody>
      </p:sp>
    </p:spTree>
    <p:extLst>
      <p:ext uri="{BB962C8B-B14F-4D97-AF65-F5344CB8AC3E}">
        <p14:creationId xmlns:p14="http://schemas.microsoft.com/office/powerpoint/2010/main" val="3004701319"/>
      </p:ext>
    </p:extLst>
  </p:cSld>
  <p:clrMapOvr>
    <a:masterClrMapping/>
  </p:clrMapOvr>
  <p:transition>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Libraries should expose chunky </a:t>
            </a:r>
            <a:r>
              <a:rPr lang="en-US" dirty="0" err="1" smtClean="0">
                <a:gradFill>
                  <a:gsLst>
                    <a:gs pos="0">
                      <a:srgbClr val="FFFFFF"/>
                    </a:gs>
                    <a:gs pos="100000">
                      <a:srgbClr val="FFFFFF"/>
                    </a:gs>
                  </a:gsLst>
                  <a:lin ang="5400000" scaled="0"/>
                </a:gradFill>
              </a:rPr>
              <a:t>async</a:t>
            </a:r>
            <a:r>
              <a:rPr lang="en-US" dirty="0" smtClean="0">
                <a:gradFill>
                  <a:gsLst>
                    <a:gs pos="0">
                      <a:srgbClr val="FFFFFF"/>
                    </a:gs>
                    <a:gs pos="100000">
                      <a:srgbClr val="FFFFFF"/>
                    </a:gs>
                  </a:gsLst>
                  <a:lin ang="5400000" scaled="0"/>
                </a:gradFill>
              </a:rPr>
              <a:t> APIs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363603" y="2128836"/>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Async</a:t>
            </a:r>
            <a:r>
              <a:rPr lang="en-US" sz="2400" dirty="0" smtClean="0">
                <a:gradFill>
                  <a:gsLst>
                    <a:gs pos="0">
                      <a:srgbClr val="FFFFFF"/>
                    </a:gs>
                    <a:gs pos="100000">
                      <a:srgbClr val="FFFFFF"/>
                    </a:gs>
                  </a:gsLst>
                  <a:lin ang="5400000" scaled="0"/>
                </a:gradFill>
                <a:ea typeface="Segoe UI" pitchFamily="34" charset="0"/>
                <a:cs typeface="Segoe UI" pitchFamily="34" charset="0"/>
              </a:rPr>
              <a:t> </a:t>
            </a:r>
            <a:r>
              <a:rPr lang="en-US" sz="2400" dirty="0" err="1" smtClean="0">
                <a:gradFill>
                  <a:gsLst>
                    <a:gs pos="0">
                      <a:srgbClr val="FFFFFF"/>
                    </a:gs>
                    <a:gs pos="100000">
                      <a:srgbClr val="FFFFFF"/>
                    </a:gs>
                  </a:gsLst>
                  <a:lin ang="5400000" scaled="0"/>
                </a:gradFill>
                <a:ea typeface="Segoe UI" pitchFamily="34" charset="0"/>
                <a:cs typeface="Segoe UI" pitchFamily="34" charset="0"/>
              </a:rPr>
              <a:t>perf</a:t>
            </a:r>
            <a:r>
              <a:rPr lang="en-US" sz="2400" dirty="0" smtClean="0">
                <a:gradFill>
                  <a:gsLst>
                    <a:gs pos="0">
                      <a:srgbClr val="FFFFFF"/>
                    </a:gs>
                    <a:gs pos="100000">
                      <a:srgbClr val="FFFFFF"/>
                    </a:gs>
                  </a:gsLst>
                  <a:lin ang="5400000" scaled="0"/>
                </a:gradFill>
                <a:ea typeface="Segoe UI" pitchFamily="34" charset="0"/>
                <a:cs typeface="Segoe UI" pitchFamily="34" charset="0"/>
              </a:rPr>
              <a:t> overhead is fine, unless you have a chatty API.</a:t>
            </a:r>
          </a:p>
          <a:p>
            <a:pPr defTabSz="932472" fontAlgn="base">
              <a:lnSpc>
                <a:spcPct val="90000"/>
              </a:lnSpc>
              <a:spcBef>
                <a:spcPct val="0"/>
              </a:spcBef>
              <a:spcAft>
                <a:spcPts val="120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Don't await 10 million times</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in an inner loop.</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But if you have to, then optimize using fast-path and caching.</a:t>
            </a:r>
          </a:p>
        </p:txBody>
      </p:sp>
    </p:spTree>
    <p:extLst>
      <p:ext uri="{BB962C8B-B14F-4D97-AF65-F5344CB8AC3E}">
        <p14:creationId xmlns:p14="http://schemas.microsoft.com/office/powerpoint/2010/main" val="274861659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0">
                      <a:srgbClr val="FFFFFF"/>
                    </a:gs>
                    <a:gs pos="100000">
                      <a:srgbClr val="FFFFFF"/>
                    </a:gs>
                  </a:gsLst>
                  <a:lin ang="5400000" scaled="0"/>
                </a:gradFill>
              </a:rPr>
              <a:t>Libraries </a:t>
            </a:r>
            <a:r>
              <a:rPr lang="en-US" dirty="0">
                <a:gradFill>
                  <a:gsLst>
                    <a:gs pos="0">
                      <a:srgbClr val="FFFFFF"/>
                    </a:gs>
                    <a:gs pos="100000">
                      <a:srgbClr val="FFFFFF"/>
                    </a:gs>
                  </a:gsLst>
                  <a:lin ang="5400000" scaled="0"/>
                </a:gradFill>
              </a:rPr>
              <a:t>should expose chunky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APIs</a:t>
            </a:r>
            <a:endParaRPr lang="en-US" dirty="0"/>
          </a:p>
        </p:txBody>
      </p:sp>
      <p:sp>
        <p:nvSpPr>
          <p:cNvPr id="3" name="Content Placeholder 2"/>
          <p:cNvSpPr>
            <a:spLocks noGrp="1"/>
          </p:cNvSpPr>
          <p:nvPr>
            <p:ph type="body" sz="quarter" idx="4294967295"/>
          </p:nvPr>
        </p:nvSpPr>
        <p:spPr>
          <a:xfrm>
            <a:off x="274638" y="1212850"/>
            <a:ext cx="11887200" cy="2025170"/>
          </a:xfrm>
          <a:prstGeom prst="rect">
            <a:avLst/>
          </a:prstGeom>
        </p:spPr>
        <p:txBody>
          <a:bodyPr>
            <a:normAutofit/>
          </a:bodyPr>
          <a:lstStyle/>
          <a:p>
            <a:pPr marL="0" indent="0">
              <a:buNone/>
            </a:pPr>
            <a:r>
              <a:rPr lang="en-US" dirty="0" smtClean="0">
                <a:solidFill>
                  <a:schemeClr val="tx2"/>
                </a:solidFill>
              </a:rPr>
              <a:t>We all know sync methods are “cheap”</a:t>
            </a:r>
          </a:p>
          <a:p>
            <a:pPr marL="0" lvl="1" indent="0">
              <a:buNone/>
            </a:pPr>
            <a:r>
              <a:rPr lang="en-US" dirty="0"/>
              <a:t>Years of optimizations around sync methods</a:t>
            </a:r>
          </a:p>
          <a:p>
            <a:pPr marL="0" lvl="1" indent="0">
              <a:buNone/>
            </a:pPr>
            <a:r>
              <a:rPr lang="en-US" dirty="0"/>
              <a:t>Enables refactoring at will</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9" name="TextBox 8"/>
          <p:cNvSpPr txBox="1"/>
          <p:nvPr/>
        </p:nvSpPr>
        <p:spPr>
          <a:xfrm>
            <a:off x="1029391" y="3123545"/>
            <a:ext cx="9116414" cy="75155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public static void</a:t>
            </a:r>
            <a:r>
              <a:rPr lang="en-US" sz="1428" dirty="0">
                <a:solidFill>
                  <a:srgbClr val="000000"/>
                </a:solidFill>
                <a:latin typeface="Consolas" pitchFamily="49" charset="0"/>
                <a:cs typeface="Consolas" pitchFamily="49" charset="0"/>
              </a:rPr>
              <a:t>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  </a:t>
            </a:r>
            <a:r>
              <a:rPr lang="en-US" sz="1428" dirty="0" err="1">
                <a:solidFill>
                  <a:srgbClr val="2B91AF"/>
                </a:solidFill>
                <a:latin typeface="Consolas"/>
              </a:rPr>
              <a:t>Console</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a:t>
            </a:r>
          </a:p>
        </p:txBody>
      </p:sp>
      <p:sp>
        <p:nvSpPr>
          <p:cNvPr id="10" name="TextBox 9"/>
          <p:cNvSpPr txBox="1"/>
          <p:nvPr/>
        </p:nvSpPr>
        <p:spPr>
          <a:xfrm>
            <a:off x="1029391" y="4138055"/>
            <a:ext cx="9116414" cy="1630511"/>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.method public </a:t>
            </a:r>
            <a:r>
              <a:rPr lang="en-US" sz="1428" dirty="0" err="1">
                <a:solidFill>
                  <a:srgbClr val="0000FF"/>
                </a:solidFill>
                <a:latin typeface="Consolas"/>
              </a:rPr>
              <a:t>hidebysig</a:t>
            </a:r>
            <a:r>
              <a:rPr lang="en-US" sz="1428" dirty="0">
                <a:solidFill>
                  <a:srgbClr val="0000FF"/>
                </a:solidFill>
                <a:latin typeface="Consolas"/>
              </a:rPr>
              <a:t> static void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r>
              <a:rPr lang="en-US" sz="1428" dirty="0" err="1">
                <a:solidFill>
                  <a:srgbClr val="0000FF"/>
                </a:solidFill>
                <a:latin typeface="Consolas"/>
              </a:rPr>
              <a:t>cil</a:t>
            </a:r>
            <a:r>
              <a:rPr lang="en-US" sz="1428" dirty="0">
                <a:solidFill>
                  <a:srgbClr val="0000FF"/>
                </a:solidFill>
                <a:latin typeface="Consolas"/>
              </a:rPr>
              <a:t> managed</a:t>
            </a:r>
          </a:p>
          <a:p>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    </a:t>
            </a:r>
            <a:r>
              <a:rPr lang="en-US" sz="1428" dirty="0">
                <a:solidFill>
                  <a:srgbClr val="0000FF"/>
                </a:solidFill>
                <a:latin typeface="Consolas"/>
              </a:rPr>
              <a:t>.</a:t>
            </a:r>
            <a:r>
              <a:rPr lang="en-US" sz="1428" dirty="0" err="1">
                <a:solidFill>
                  <a:srgbClr val="0000FF"/>
                </a:solidFill>
                <a:latin typeface="Consolas"/>
              </a:rPr>
              <a:t>maxstack</a:t>
            </a:r>
            <a:r>
              <a:rPr lang="en-US" sz="1428" dirty="0">
                <a:solidFill>
                  <a:srgbClr val="0000FF"/>
                </a:solidFill>
                <a:latin typeface="Consolas"/>
              </a:rPr>
              <a:t> </a:t>
            </a:r>
            <a:r>
              <a:rPr lang="en-US" sz="1428" dirty="0">
                <a:solidFill>
                  <a:srgbClr val="A31515"/>
                </a:solidFill>
                <a:latin typeface="Consolas"/>
              </a:rPr>
              <a:t>8</a:t>
            </a:r>
          </a:p>
          <a:p>
            <a:r>
              <a:rPr lang="en-US" sz="1428" dirty="0">
                <a:solidFill>
                  <a:srgbClr val="000000"/>
                </a:solidFill>
                <a:latin typeface="Consolas" pitchFamily="49" charset="0"/>
                <a:cs typeface="Consolas" pitchFamily="49" charset="0"/>
              </a:rPr>
              <a:t>    L_0000: </a:t>
            </a:r>
            <a:r>
              <a:rPr lang="en-US" sz="1428" dirty="0" err="1">
                <a:solidFill>
                  <a:srgbClr val="0000FF"/>
                </a:solidFill>
                <a:latin typeface="Consolas"/>
              </a:rPr>
              <a:t>ldstr</a:t>
            </a:r>
            <a:r>
              <a:rPr lang="en-US" sz="1428" dirty="0">
                <a:solidFill>
                  <a:srgbClr val="0000FF"/>
                </a:solidFill>
                <a:latin typeface="Consolas"/>
              </a:rPr>
              <a:t> </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p>
          <a:p>
            <a:r>
              <a:rPr lang="en-US" sz="1428" dirty="0">
                <a:solidFill>
                  <a:srgbClr val="000000"/>
                </a:solidFill>
                <a:latin typeface="Consolas" pitchFamily="49" charset="0"/>
                <a:cs typeface="Consolas" pitchFamily="49" charset="0"/>
              </a:rPr>
              <a:t>    L_0005: </a:t>
            </a:r>
            <a:r>
              <a:rPr lang="en-US" sz="1428" dirty="0">
                <a:solidFill>
                  <a:srgbClr val="0000FF"/>
                </a:solidFill>
                <a:latin typeface="Consolas"/>
              </a:rPr>
              <a:t>call void </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mscorlib</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System.</a:t>
            </a:r>
            <a:r>
              <a:rPr lang="en-US" sz="1428" dirty="0" err="1">
                <a:solidFill>
                  <a:srgbClr val="2B91AF"/>
                </a:solidFill>
                <a:latin typeface="Consolas"/>
              </a:rPr>
              <a:t>Console</a:t>
            </a:r>
            <a:r>
              <a:rPr lang="en-US" sz="1428" dirty="0">
                <a:solidFill>
                  <a:srgbClr val="000000"/>
                </a:solidFill>
                <a:latin typeface="Consolas" pitchFamily="49" charset="0"/>
                <a:cs typeface="Consolas" pitchFamily="49" charset="0"/>
              </a:rPr>
              <a:t>::</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0000FF"/>
                </a:solidFill>
                <a:latin typeface="Consolas"/>
              </a:rPr>
              <a:t>string</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    L_000a: </a:t>
            </a:r>
            <a:r>
              <a:rPr lang="en-US" sz="1428" dirty="0">
                <a:solidFill>
                  <a:srgbClr val="0000FF"/>
                </a:solidFill>
                <a:latin typeface="Consolas"/>
              </a:rPr>
              <a:t>ret</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a:t>
            </a:r>
          </a:p>
        </p:txBody>
      </p:sp>
    </p:spTree>
    <p:extLst>
      <p:ext uri="{BB962C8B-B14F-4D97-AF65-F5344CB8AC3E}">
        <p14:creationId xmlns:p14="http://schemas.microsoft.com/office/powerpoint/2010/main" val="721802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0">
                      <a:srgbClr val="FFFFFF"/>
                    </a:gs>
                    <a:gs pos="100000">
                      <a:srgbClr val="FFFFFF"/>
                    </a:gs>
                  </a:gsLst>
                  <a:lin ang="5400000" scaled="0"/>
                </a:gradFill>
              </a:rPr>
              <a:t>Libraries </a:t>
            </a:r>
            <a:r>
              <a:rPr lang="en-US" dirty="0">
                <a:gradFill>
                  <a:gsLst>
                    <a:gs pos="0">
                      <a:srgbClr val="FFFFFF"/>
                    </a:gs>
                    <a:gs pos="100000">
                      <a:srgbClr val="FFFFFF"/>
                    </a:gs>
                  </a:gsLst>
                  <a:lin ang="5400000" scaled="0"/>
                </a:gradFill>
              </a:rPr>
              <a:t>should expose chunky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APIs</a:t>
            </a:r>
            <a:endParaRPr lang="en-US" dirty="0"/>
          </a:p>
        </p:txBody>
      </p:sp>
      <p:sp>
        <p:nvSpPr>
          <p:cNvPr id="3" name="Content Placeholder 2"/>
          <p:cNvSpPr>
            <a:spLocks noGrp="1"/>
          </p:cNvSpPr>
          <p:nvPr>
            <p:ph type="body" sz="quarter" idx="4294967295"/>
          </p:nvPr>
        </p:nvSpPr>
        <p:spPr>
          <a:xfrm>
            <a:off x="274638" y="1212850"/>
            <a:ext cx="11887200" cy="2025170"/>
          </a:xfrm>
          <a:prstGeom prst="rect">
            <a:avLst/>
          </a:prstGeom>
        </p:spPr>
        <p:txBody>
          <a:bodyPr>
            <a:normAutofit/>
          </a:bodyPr>
          <a:lstStyle/>
          <a:p>
            <a:pPr marL="0" indent="0">
              <a:buNone/>
            </a:pPr>
            <a:r>
              <a:rPr lang="en-US" dirty="0">
                <a:solidFill>
                  <a:schemeClr val="tx2"/>
                </a:solidFill>
              </a:rPr>
              <a:t>Not so for asynchronous methods</a:t>
            </a:r>
          </a:p>
          <a:p>
            <a:pPr marL="342900" lvl="1"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p:txBody>
      </p:sp>
      <p:sp>
        <p:nvSpPr>
          <p:cNvPr id="4" name="TextBox 3"/>
          <p:cNvSpPr txBox="1"/>
          <p:nvPr/>
        </p:nvSpPr>
        <p:spPr>
          <a:xfrm>
            <a:off x="1029390" y="2047673"/>
            <a:ext cx="11218193" cy="75155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28" dirty="0">
                <a:solidFill>
                  <a:srgbClr val="0000FF"/>
                </a:solidFill>
                <a:latin typeface="Consolas"/>
              </a:rPr>
              <a:t>public static </a:t>
            </a:r>
            <a:r>
              <a:rPr lang="en-US" sz="1428" b="1" dirty="0" err="1">
                <a:solidFill>
                  <a:srgbClr val="0000FF"/>
                </a:solidFill>
                <a:latin typeface="Consolas"/>
              </a:rPr>
              <a:t>async</a:t>
            </a:r>
            <a:r>
              <a:rPr lang="en-US" sz="1428" b="1" dirty="0">
                <a:solidFill>
                  <a:srgbClr val="0000FF"/>
                </a:solidFill>
                <a:latin typeface="Consolas"/>
              </a:rPr>
              <a:t> </a:t>
            </a:r>
            <a:r>
              <a:rPr lang="en-US" sz="1428" b="1" dirty="0">
                <a:solidFill>
                  <a:srgbClr val="2B91AF"/>
                </a:solidFill>
                <a:latin typeface="Consolas"/>
              </a:rPr>
              <a:t>Task</a:t>
            </a:r>
            <a:r>
              <a:rPr lang="en-US" sz="1428" dirty="0">
                <a:solidFill>
                  <a:srgbClr val="2B91AF"/>
                </a:solidFill>
                <a:latin typeface="Consolas"/>
              </a:rPr>
              <a:t> </a:t>
            </a:r>
            <a:r>
              <a:rPr lang="en-US" sz="1428" dirty="0" err="1">
                <a:solidFill>
                  <a:srgbClr val="000000"/>
                </a:solidFill>
                <a:latin typeface="Consolas" pitchFamily="49" charset="0"/>
                <a:cs typeface="Consolas" pitchFamily="49" charset="0"/>
              </a:rPr>
              <a:t>SimpleBody</a:t>
            </a:r>
            <a:r>
              <a:rPr lang="en-US" sz="1428" dirty="0">
                <a:solidFill>
                  <a:srgbClr val="000000"/>
                </a:solidFill>
                <a:latin typeface="Consolas" pitchFamily="49" charset="0"/>
                <a:cs typeface="Consolas" pitchFamily="49" charset="0"/>
              </a:rPr>
              <a:t>() {</a:t>
            </a:r>
          </a:p>
          <a:p>
            <a:r>
              <a:rPr lang="en-US" sz="1428" dirty="0">
                <a:solidFill>
                  <a:srgbClr val="000000"/>
                </a:solidFill>
                <a:latin typeface="Consolas" pitchFamily="49" charset="0"/>
                <a:cs typeface="Consolas" pitchFamily="49" charset="0"/>
              </a:rPr>
              <a:t>  </a:t>
            </a:r>
            <a:r>
              <a:rPr lang="en-US" sz="1428" dirty="0" err="1">
                <a:solidFill>
                  <a:srgbClr val="2B91AF"/>
                </a:solidFill>
                <a:latin typeface="Consolas"/>
              </a:rPr>
              <a:t>Console</a:t>
            </a:r>
            <a:r>
              <a:rPr lang="en-US" sz="1428" dirty="0" err="1">
                <a:solidFill>
                  <a:srgbClr val="000000"/>
                </a:solidFill>
                <a:latin typeface="Consolas" pitchFamily="49" charset="0"/>
                <a:cs typeface="Consolas" pitchFamily="49" charset="0"/>
              </a:rPr>
              <a:t>.WriteLine</a:t>
            </a:r>
            <a:r>
              <a:rPr lang="en-US" sz="1428" dirty="0">
                <a:solidFill>
                  <a:srgbClr val="000000"/>
                </a:solidFill>
                <a:latin typeface="Consolas" pitchFamily="49" charset="0"/>
                <a:cs typeface="Consolas" pitchFamily="49" charset="0"/>
              </a:rPr>
              <a:t>(</a:t>
            </a:r>
            <a:r>
              <a:rPr lang="en-US" sz="1428" dirty="0">
                <a:solidFill>
                  <a:srgbClr val="A31515"/>
                </a:solidFill>
                <a:latin typeface="Consolas"/>
              </a:rPr>
              <a:t>"Hello, </a:t>
            </a:r>
            <a:r>
              <a:rPr lang="en-US" sz="1428" dirty="0" err="1">
                <a:solidFill>
                  <a:srgbClr val="A31515"/>
                </a:solidFill>
                <a:latin typeface="Consolas"/>
              </a:rPr>
              <a:t>Async</a:t>
            </a:r>
            <a:r>
              <a:rPr lang="en-US" sz="1428" dirty="0">
                <a:solidFill>
                  <a:srgbClr val="A31515"/>
                </a:solidFill>
                <a:latin typeface="Consolas"/>
              </a:rPr>
              <a:t> World!"</a:t>
            </a:r>
            <a:r>
              <a:rPr lang="en-US" sz="1428" dirty="0">
                <a:solidFill>
                  <a:srgbClr val="000000"/>
                </a:solidFill>
                <a:latin typeface="Consolas" pitchFamily="49" charset="0"/>
                <a:cs typeface="Consolas" pitchFamily="49" charset="0"/>
              </a:rPr>
              <a:t>);</a:t>
            </a:r>
          </a:p>
          <a:p>
            <a:r>
              <a:rPr lang="en-US" sz="1428" dirty="0">
                <a:solidFill>
                  <a:srgbClr val="000000"/>
                </a:solidFill>
                <a:latin typeface="Consolas" pitchFamily="49" charset="0"/>
                <a:cs typeface="Consolas" pitchFamily="49" charset="0"/>
              </a:rPr>
              <a:t>}</a:t>
            </a:r>
          </a:p>
        </p:txBody>
      </p:sp>
      <p:sp>
        <p:nvSpPr>
          <p:cNvPr id="5" name="TextBox 4"/>
          <p:cNvSpPr txBox="1"/>
          <p:nvPr/>
        </p:nvSpPr>
        <p:spPr>
          <a:xfrm>
            <a:off x="1029390" y="2943404"/>
            <a:ext cx="11218193" cy="285739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20" dirty="0">
                <a:solidFill>
                  <a:srgbClr val="0000FF"/>
                </a:solidFill>
                <a:latin typeface="Consolas"/>
              </a:rPr>
              <a:t>.method public </a:t>
            </a:r>
            <a:r>
              <a:rPr lang="en-US" sz="1020" dirty="0" err="1">
                <a:solidFill>
                  <a:srgbClr val="0000FF"/>
                </a:solidFill>
                <a:latin typeface="Consolas"/>
              </a:rPr>
              <a:t>hidebysig</a:t>
            </a:r>
            <a:r>
              <a:rPr lang="en-US" sz="1020" dirty="0">
                <a:solidFill>
                  <a:srgbClr val="0000FF"/>
                </a:solidFill>
                <a:latin typeface="Consolas"/>
              </a:rPr>
              <a:t> static class </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System.Threading.Tasks.</a:t>
            </a:r>
            <a:r>
              <a:rPr lang="en-US" sz="1020" dirty="0" err="1">
                <a:solidFill>
                  <a:srgbClr val="2B91AF"/>
                </a:solidFill>
                <a:latin typeface="Consolas"/>
              </a:rPr>
              <a:t>Task</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SimpleBody</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cil</a:t>
            </a:r>
            <a:r>
              <a:rPr lang="en-US" sz="1020" dirty="0">
                <a:solidFill>
                  <a:srgbClr val="0000FF"/>
                </a:solidFill>
                <a:latin typeface="Consolas"/>
              </a:rPr>
              <a:t> managed</a:t>
            </a:r>
          </a:p>
          <a:p>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.custom instance void </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System.Diagnostics.</a:t>
            </a:r>
            <a:r>
              <a:rPr lang="en-US" sz="1020" dirty="0" err="1">
                <a:solidFill>
                  <a:srgbClr val="2B91AF"/>
                </a:solidFill>
                <a:latin typeface="Consolas"/>
              </a:rPr>
              <a:t>DebuggerStepThroughAttribute</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ctor</a:t>
            </a:r>
            <a:r>
              <a:rPr lang="en-US" sz="1020" dirty="0">
                <a:solidFill>
                  <a:srgbClr val="000000"/>
                </a:solidFill>
                <a:latin typeface="Consolas" pitchFamily="49" charset="0"/>
                <a:cs typeface="Consolas" pitchFamily="49" charset="0"/>
              </a:rPr>
              <a:t>() = ( 01 00 00 00 ) </a:t>
            </a:r>
          </a:p>
          <a:p>
            <a:r>
              <a:rPr lang="en-US" sz="1020" dirty="0">
                <a:solidFill>
                  <a:srgbClr val="000000"/>
                </a:solidFill>
                <a:latin typeface="Consolas" pitchFamily="49" charset="0"/>
                <a:cs typeface="Consolas" pitchFamily="49" charset="0"/>
              </a:rPr>
              <a:t>  </a:t>
            </a:r>
            <a:r>
              <a:rPr lang="en-US" sz="1020" dirty="0">
                <a:solidFill>
                  <a:srgbClr val="008000"/>
                </a:solidFill>
                <a:latin typeface="Consolas"/>
              </a:rPr>
              <a:t>// Code size       32 (0x20)</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a:t>
            </a:r>
            <a:r>
              <a:rPr lang="en-US" sz="1020" dirty="0" err="1">
                <a:solidFill>
                  <a:srgbClr val="0000FF"/>
                </a:solidFill>
                <a:latin typeface="Consolas"/>
              </a:rPr>
              <a:t>maxstack</a:t>
            </a:r>
            <a:r>
              <a:rPr lang="en-US" sz="1020" dirty="0">
                <a:solidFill>
                  <a:srgbClr val="0000FF"/>
                </a:solidFill>
                <a:latin typeface="Consolas"/>
              </a:rPr>
              <a:t>  </a:t>
            </a:r>
            <a:r>
              <a:rPr lang="en-US" sz="1020" dirty="0">
                <a:solidFill>
                  <a:srgbClr val="A31515"/>
                </a:solidFill>
                <a:latin typeface="Consolas"/>
              </a:rPr>
              <a:t>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.locals </a:t>
            </a:r>
            <a:r>
              <a:rPr lang="en-US" sz="1020" dirty="0" err="1">
                <a:solidFill>
                  <a:srgbClr val="0000FF"/>
                </a:solidFill>
                <a:latin typeface="Consolas"/>
              </a:rPr>
              <a:t>init</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([0]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IL_0000:  </a:t>
            </a:r>
            <a:r>
              <a:rPr lang="en-US" sz="1020" dirty="0" err="1">
                <a:solidFill>
                  <a:srgbClr val="0000FF"/>
                </a:solidFill>
                <a:latin typeface="Consolas"/>
              </a:rPr>
              <a:t>ldloca.s</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IL_0002: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::Create()</a:t>
            </a:r>
          </a:p>
          <a:p>
            <a:r>
              <a:rPr lang="en-US" sz="1020" dirty="0">
                <a:solidFill>
                  <a:srgbClr val="000000"/>
                </a:solidFill>
                <a:latin typeface="Consolas" pitchFamily="49" charset="0"/>
                <a:cs typeface="Consolas" pitchFamily="49" charset="0"/>
              </a:rPr>
              <a:t>  IL_0007:  </a:t>
            </a:r>
            <a:r>
              <a:rPr lang="en-US" sz="1020" dirty="0" err="1">
                <a:solidFill>
                  <a:srgbClr val="0000FF"/>
                </a:solidFill>
                <a:latin typeface="Consolas"/>
              </a:rPr>
              <a:t>stfld</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IL_000c:  </a:t>
            </a:r>
            <a:r>
              <a:rPr lang="en-US" sz="1020" dirty="0" err="1">
                <a:solidFill>
                  <a:srgbClr val="0000FF"/>
                </a:solidFill>
                <a:latin typeface="Consolas"/>
              </a:rPr>
              <a:t>ldloca.s</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IL_000e: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MoveNext</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IL_0013:  </a:t>
            </a:r>
            <a:r>
              <a:rPr lang="en-US" sz="1020" dirty="0" err="1">
                <a:solidFill>
                  <a:srgbClr val="0000FF"/>
                </a:solidFill>
                <a:latin typeface="Consolas"/>
              </a:rPr>
              <a:t>ldloca.s</a:t>
            </a:r>
            <a:r>
              <a:rPr lang="en-US" sz="1020" dirty="0">
                <a:solidFill>
                  <a:srgbClr val="000000"/>
                </a:solidFill>
                <a:latin typeface="Consolas" pitchFamily="49" charset="0"/>
                <a:cs typeface="Consolas" pitchFamily="49" charset="0"/>
              </a:rPr>
              <a:t>   V_0</a:t>
            </a:r>
          </a:p>
          <a:p>
            <a:r>
              <a:rPr lang="en-US" sz="1020" dirty="0">
                <a:solidFill>
                  <a:srgbClr val="000000"/>
                </a:solidFill>
                <a:latin typeface="Consolas" pitchFamily="49" charset="0"/>
                <a:cs typeface="Consolas" pitchFamily="49" charset="0"/>
              </a:rPr>
              <a:t>  IL_0015: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IL_001a:  </a:t>
            </a:r>
            <a:r>
              <a:rPr lang="en-US" sz="1020" dirty="0">
                <a:solidFill>
                  <a:srgbClr val="0000FF"/>
                </a:solidFill>
                <a:latin typeface="Consolas"/>
              </a:rPr>
              <a:t>call </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 class</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System.Threading.Tasks.</a:t>
            </a:r>
            <a:r>
              <a:rPr lang="en-US" sz="1020" dirty="0" err="1">
                <a:solidFill>
                  <a:srgbClr val="2B91AF"/>
                </a:solidFill>
                <a:latin typeface="Consolas"/>
              </a:rPr>
              <a:t>Task</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get_Task</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IL_001f:  </a:t>
            </a:r>
            <a:r>
              <a:rPr lang="en-US" sz="1020" dirty="0">
                <a:solidFill>
                  <a:srgbClr val="0000FF"/>
                </a:solidFill>
                <a:latin typeface="Consolas"/>
              </a:rPr>
              <a:t>ret</a:t>
            </a:r>
          </a:p>
          <a:p>
            <a:r>
              <a:rPr lang="en-US" sz="1020" dirty="0">
                <a:solidFill>
                  <a:srgbClr val="000000"/>
                </a:solidFill>
                <a:latin typeface="Consolas" pitchFamily="49" charset="0"/>
                <a:cs typeface="Consolas" pitchFamily="49" charset="0"/>
              </a:rPr>
              <a:t>}</a:t>
            </a:r>
          </a:p>
        </p:txBody>
      </p:sp>
      <p:sp>
        <p:nvSpPr>
          <p:cNvPr id="9" name="Rectangle 8"/>
          <p:cNvSpPr/>
          <p:nvPr/>
        </p:nvSpPr>
        <p:spPr bwMode="auto">
          <a:xfrm>
            <a:off x="5683255" y="4621520"/>
            <a:ext cx="839085" cy="354389"/>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extBox 5"/>
          <p:cNvSpPr txBox="1"/>
          <p:nvPr/>
        </p:nvSpPr>
        <p:spPr>
          <a:xfrm>
            <a:off x="3629940" y="363714"/>
            <a:ext cx="8617644" cy="650024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20" dirty="0">
                <a:solidFill>
                  <a:srgbClr val="0000FF"/>
                </a:solidFill>
                <a:latin typeface="Consolas"/>
              </a:rPr>
              <a:t>.method public </a:t>
            </a:r>
            <a:r>
              <a:rPr lang="en-US" sz="1020" dirty="0" err="1">
                <a:solidFill>
                  <a:srgbClr val="0000FF"/>
                </a:solidFill>
                <a:latin typeface="Consolas"/>
              </a:rPr>
              <a:t>hidebysig</a:t>
            </a:r>
            <a:r>
              <a:rPr lang="en-US" sz="1020" dirty="0">
                <a:solidFill>
                  <a:srgbClr val="0000FF"/>
                </a:solidFill>
                <a:latin typeface="Consolas"/>
              </a:rPr>
              <a:t> instance 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MoveNext</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cil</a:t>
            </a:r>
            <a:r>
              <a:rPr lang="en-US" sz="1020" dirty="0">
                <a:solidFill>
                  <a:srgbClr val="0000FF"/>
                </a:solidFill>
                <a:latin typeface="Consolas"/>
              </a:rPr>
              <a:t> managed</a:t>
            </a:r>
          </a:p>
          <a:p>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8000"/>
                </a:solidFill>
                <a:latin typeface="Consolas"/>
              </a:rPr>
              <a:t>// Code size       66 (0x42)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a:t>
            </a:r>
            <a:r>
              <a:rPr lang="en-US" sz="1020" dirty="0" err="1">
                <a:solidFill>
                  <a:srgbClr val="0000FF"/>
                </a:solidFill>
                <a:latin typeface="Consolas"/>
              </a:rPr>
              <a:t>maxstack</a:t>
            </a:r>
            <a:r>
              <a:rPr lang="en-US" sz="1020" dirty="0">
                <a:solidFill>
                  <a:srgbClr val="000000"/>
                </a:solidFill>
                <a:latin typeface="Consolas" pitchFamily="49" charset="0"/>
                <a:cs typeface="Consolas" pitchFamily="49" charset="0"/>
              </a:rPr>
              <a:t>  2</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.locals </a:t>
            </a:r>
            <a:r>
              <a:rPr lang="en-US" sz="1020" dirty="0" err="1">
                <a:solidFill>
                  <a:srgbClr val="0000FF"/>
                </a:solidFill>
                <a:latin typeface="Consolas"/>
              </a:rPr>
              <a:t>init</a:t>
            </a:r>
            <a:r>
              <a:rPr lang="en-US" sz="1020" dirty="0">
                <a:solidFill>
                  <a:srgbClr val="0000FF"/>
                </a:solidFill>
                <a:latin typeface="Consolas"/>
              </a:rPr>
              <a:t> </a:t>
            </a:r>
            <a:r>
              <a:rPr lang="en-US" sz="1020" dirty="0">
                <a:solidFill>
                  <a:srgbClr val="000000"/>
                </a:solidFill>
                <a:latin typeface="Consolas" pitchFamily="49" charset="0"/>
                <a:cs typeface="Consolas" pitchFamily="49" charset="0"/>
              </a:rPr>
              <a:t>([0] </a:t>
            </a:r>
            <a:r>
              <a:rPr lang="en-US" sz="1020" dirty="0" err="1">
                <a:solidFill>
                  <a:srgbClr val="0000FF"/>
                </a:solidFill>
                <a:latin typeface="Consolas"/>
              </a:rPr>
              <a:t>bool</a:t>
            </a:r>
            <a:r>
              <a:rPr lang="en-US" sz="1020" dirty="0">
                <a:solidFill>
                  <a:srgbClr val="000000"/>
                </a:solidFill>
                <a:latin typeface="Consolas" pitchFamily="49" charset="0"/>
                <a:cs typeface="Consolas" pitchFamily="49" charset="0"/>
              </a:rPr>
              <a:t> '&lt;&gt;t__</a:t>
            </a:r>
            <a:r>
              <a:rPr lang="en-US" sz="1020" dirty="0" err="1">
                <a:solidFill>
                  <a:srgbClr val="000000"/>
                </a:solidFill>
                <a:latin typeface="Consolas" pitchFamily="49" charset="0"/>
                <a:cs typeface="Consolas" pitchFamily="49" charset="0"/>
              </a:rPr>
              <a:t>doFinallyBodies</a:t>
            </a:r>
            <a:r>
              <a:rPr lang="en-US" sz="1020" dirty="0">
                <a:solidFill>
                  <a:srgbClr val="000000"/>
                </a:solidFill>
                <a:latin typeface="Consolas" pitchFamily="49" charset="0"/>
                <a:cs typeface="Consolas" pitchFamily="49" charset="0"/>
              </a:rPr>
              <a:t>', [1] class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 '&lt;&gt;</a:t>
            </a:r>
            <a:r>
              <a:rPr lang="en-US" sz="1020" dirty="0" err="1">
                <a:solidFill>
                  <a:srgbClr val="000000"/>
                </a:solidFill>
                <a:latin typeface="Consolas" pitchFamily="49" charset="0"/>
                <a:cs typeface="Consolas" pitchFamily="49" charset="0"/>
              </a:rPr>
              <a:t>t__ex</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.try</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IL_0000:  </a:t>
            </a:r>
            <a:r>
              <a:rPr lang="en-US" sz="1020" dirty="0">
                <a:solidFill>
                  <a:srgbClr val="0000FF"/>
                </a:solidFill>
                <a:latin typeface="Consolas"/>
              </a:rPr>
              <a:t>ldc.i4.1</a:t>
            </a:r>
          </a:p>
          <a:p>
            <a:r>
              <a:rPr lang="en-US" sz="1020" dirty="0">
                <a:solidFill>
                  <a:srgbClr val="000000"/>
                </a:solidFill>
                <a:latin typeface="Consolas" pitchFamily="49" charset="0"/>
                <a:cs typeface="Consolas" pitchFamily="49" charset="0"/>
              </a:rPr>
              <a:t>    IL_0001:  </a:t>
            </a:r>
            <a:r>
              <a:rPr lang="en-US" sz="1020" dirty="0">
                <a:solidFill>
                  <a:srgbClr val="0000FF"/>
                </a:solidFill>
                <a:latin typeface="Consolas"/>
              </a:rPr>
              <a:t>stloc.0</a:t>
            </a:r>
          </a:p>
          <a:p>
            <a:r>
              <a:rPr lang="en-US" sz="1020" dirty="0">
                <a:solidFill>
                  <a:srgbClr val="000000"/>
                </a:solidFill>
                <a:latin typeface="Consolas" pitchFamily="49" charset="0"/>
                <a:cs typeface="Consolas" pitchFamily="49" charset="0"/>
              </a:rPr>
              <a:t>    IL_0002: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IL_0003:  </a:t>
            </a:r>
            <a:r>
              <a:rPr lang="en-US" sz="1020" dirty="0" err="1">
                <a:solidFill>
                  <a:srgbClr val="0000FF"/>
                </a:solidFill>
                <a:latin typeface="Consolas"/>
              </a:rPr>
              <a:t>ldfld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IL_0008: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IL_0009:  </a:t>
            </a:r>
            <a:r>
              <a:rPr lang="en-US" sz="1020" dirty="0" err="1">
                <a:solidFill>
                  <a:srgbClr val="0000FF"/>
                </a:solidFill>
                <a:latin typeface="Consolas"/>
              </a:rPr>
              <a:t>bne.un.s</a:t>
            </a:r>
            <a:r>
              <a:rPr lang="en-US" sz="1020" dirty="0">
                <a:solidFill>
                  <a:srgbClr val="000000"/>
                </a:solidFill>
                <a:latin typeface="Consolas" pitchFamily="49" charset="0"/>
                <a:cs typeface="Consolas" pitchFamily="49" charset="0"/>
              </a:rPr>
              <a:t>   IL_000d</a:t>
            </a:r>
          </a:p>
          <a:p>
            <a:r>
              <a:rPr lang="en-US" sz="1020" dirty="0">
                <a:solidFill>
                  <a:srgbClr val="000000"/>
                </a:solidFill>
                <a:latin typeface="Consolas" pitchFamily="49" charset="0"/>
                <a:cs typeface="Consolas" pitchFamily="49" charset="0"/>
              </a:rPr>
              <a:t>    IL_000b: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IL_0041</a:t>
            </a:r>
          </a:p>
          <a:p>
            <a:r>
              <a:rPr lang="en-US" sz="1020" dirty="0">
                <a:solidFill>
                  <a:srgbClr val="000000"/>
                </a:solidFill>
                <a:latin typeface="Consolas" pitchFamily="49" charset="0"/>
                <a:cs typeface="Consolas" pitchFamily="49" charset="0"/>
              </a:rPr>
              <a:t>    IL_000d:  </a:t>
            </a:r>
            <a:r>
              <a:rPr lang="en-US" sz="1020" dirty="0" err="1">
                <a:solidFill>
                  <a:srgbClr val="0000FF"/>
                </a:solidFill>
                <a:latin typeface="Consolas"/>
              </a:rPr>
              <a:t>ldstr</a:t>
            </a:r>
            <a:r>
              <a:rPr lang="en-US" sz="1020" dirty="0">
                <a:solidFill>
                  <a:srgbClr val="000000"/>
                </a:solidFill>
                <a:latin typeface="Consolas" pitchFamily="49" charset="0"/>
                <a:cs typeface="Consolas" pitchFamily="49" charset="0"/>
              </a:rPr>
              <a:t>      </a:t>
            </a:r>
            <a:r>
              <a:rPr lang="en-US" sz="1020" dirty="0">
                <a:solidFill>
                  <a:srgbClr val="A31515"/>
                </a:solidFill>
                <a:latin typeface="Consolas"/>
              </a:rPr>
              <a:t>"Hello, </a:t>
            </a:r>
            <a:r>
              <a:rPr lang="en-US" sz="1020" dirty="0" err="1">
                <a:solidFill>
                  <a:srgbClr val="A31515"/>
                </a:solidFill>
                <a:latin typeface="Consolas"/>
              </a:rPr>
              <a:t>Async</a:t>
            </a:r>
            <a:r>
              <a:rPr lang="en-US" sz="1020" dirty="0">
                <a:solidFill>
                  <a:srgbClr val="A31515"/>
                </a:solidFill>
                <a:latin typeface="Consolas"/>
              </a:rPr>
              <a:t> World!"</a:t>
            </a:r>
          </a:p>
          <a:p>
            <a:r>
              <a:rPr lang="en-US" sz="1020" dirty="0">
                <a:solidFill>
                  <a:srgbClr val="000000"/>
                </a:solidFill>
                <a:latin typeface="Consolas" pitchFamily="49" charset="0"/>
                <a:cs typeface="Consolas" pitchFamily="49" charset="0"/>
              </a:rPr>
              <a:t>    IL_0012: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Console</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WriteLine</a:t>
            </a:r>
            <a:r>
              <a:rPr lang="en-US" sz="1020" dirty="0">
                <a:solidFill>
                  <a:srgbClr val="000000"/>
                </a:solidFill>
                <a:latin typeface="Consolas" pitchFamily="49" charset="0"/>
                <a:cs typeface="Consolas" pitchFamily="49" charset="0"/>
              </a:rPr>
              <a:t>(</a:t>
            </a:r>
            <a:r>
              <a:rPr lang="en-US" sz="1020" dirty="0">
                <a:solidFill>
                  <a:srgbClr val="0000FF"/>
                </a:solidFill>
                <a:latin typeface="Consolas"/>
              </a:rPr>
              <a:t>string</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IL_0017: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IL_002f</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catch</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IL_0019:  </a:t>
            </a:r>
            <a:r>
              <a:rPr lang="en-US" sz="1020" dirty="0">
                <a:solidFill>
                  <a:srgbClr val="0000FF"/>
                </a:solidFill>
                <a:latin typeface="Consolas"/>
              </a:rPr>
              <a:t>stloc.1</a:t>
            </a:r>
          </a:p>
          <a:p>
            <a:r>
              <a:rPr lang="en-US" sz="1020" dirty="0">
                <a:solidFill>
                  <a:srgbClr val="000000"/>
                </a:solidFill>
                <a:latin typeface="Consolas" pitchFamily="49" charset="0"/>
                <a:cs typeface="Consolas" pitchFamily="49" charset="0"/>
              </a:rPr>
              <a:t>    IL_001a: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IL_001b: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IL_001c:  </a:t>
            </a:r>
            <a:r>
              <a:rPr lang="en-US" sz="1020" dirty="0" err="1">
                <a:solidFill>
                  <a:srgbClr val="0000FF"/>
                </a:solidFill>
                <a:latin typeface="Consolas"/>
              </a:rPr>
              <a:t>stfld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IL_0021: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IL_0022: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IL_0027:  </a:t>
            </a:r>
            <a:r>
              <a:rPr lang="en-US" sz="1020" dirty="0">
                <a:solidFill>
                  <a:srgbClr val="0000FF"/>
                </a:solidFill>
                <a:latin typeface="Consolas"/>
              </a:rPr>
              <a:t>ldloc.1</a:t>
            </a:r>
          </a:p>
          <a:p>
            <a:r>
              <a:rPr lang="en-US" sz="1020" dirty="0">
                <a:solidFill>
                  <a:srgbClr val="000000"/>
                </a:solidFill>
                <a:latin typeface="Consolas" pitchFamily="49" charset="0"/>
                <a:cs typeface="Consolas" pitchFamily="49" charset="0"/>
              </a:rPr>
              <a:t>    IL_0028: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 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SetException</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class</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a:t>
            </a:r>
            <a:r>
              <a:rPr lang="en-US" sz="1020" dirty="0" err="1">
                <a:solidFill>
                  <a:srgbClr val="2B91AF"/>
                </a:solidFill>
                <a:latin typeface="Consolas"/>
              </a:rPr>
              <a:t>Exception</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IL_002d:  </a:t>
            </a:r>
            <a:r>
              <a:rPr lang="en-US" sz="1020" dirty="0" err="1">
                <a:solidFill>
                  <a:srgbClr val="0000FF"/>
                </a:solidFill>
                <a:latin typeface="Consolas"/>
              </a:rPr>
              <a:t>leave.s</a:t>
            </a:r>
            <a:r>
              <a:rPr lang="en-US" sz="1020" dirty="0">
                <a:solidFill>
                  <a:srgbClr val="000000"/>
                </a:solidFill>
                <a:latin typeface="Consolas" pitchFamily="49" charset="0"/>
                <a:cs typeface="Consolas" pitchFamily="49" charset="0"/>
              </a:rPr>
              <a:t>    IL_0041</a:t>
            </a:r>
          </a:p>
          <a:p>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IL_002f: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IL_0030:  </a:t>
            </a:r>
            <a:r>
              <a:rPr lang="en-US" sz="1020" dirty="0">
                <a:solidFill>
                  <a:srgbClr val="0000FF"/>
                </a:solidFill>
                <a:latin typeface="Consolas"/>
              </a:rPr>
              <a:t>ldc.i4.m1</a:t>
            </a:r>
          </a:p>
          <a:p>
            <a:r>
              <a:rPr lang="en-US" sz="1020" dirty="0">
                <a:solidFill>
                  <a:srgbClr val="000000"/>
                </a:solidFill>
                <a:latin typeface="Consolas" pitchFamily="49" charset="0"/>
                <a:cs typeface="Consolas" pitchFamily="49" charset="0"/>
              </a:rPr>
              <a:t>  IL_0031:  </a:t>
            </a:r>
            <a:r>
              <a:rPr lang="en-US" sz="1020" dirty="0" err="1">
                <a:solidFill>
                  <a:srgbClr val="0000FF"/>
                </a:solidFill>
                <a:latin typeface="Consolas"/>
              </a:rPr>
              <a:t>stfld</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int32</a:t>
            </a:r>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::'&lt;&gt;1__state'</a:t>
            </a:r>
          </a:p>
          <a:p>
            <a:r>
              <a:rPr lang="en-US" sz="1020" dirty="0">
                <a:solidFill>
                  <a:srgbClr val="000000"/>
                </a:solidFill>
                <a:latin typeface="Consolas" pitchFamily="49" charset="0"/>
                <a:cs typeface="Consolas" pitchFamily="49" charset="0"/>
              </a:rPr>
              <a:t>  IL_0036:  </a:t>
            </a:r>
            <a:r>
              <a:rPr lang="en-US" sz="1020" dirty="0">
                <a:solidFill>
                  <a:srgbClr val="0000FF"/>
                </a:solidFill>
                <a:latin typeface="Consolas"/>
              </a:rPr>
              <a:t>ldarg.0</a:t>
            </a:r>
          </a:p>
          <a:p>
            <a:r>
              <a:rPr lang="en-US" sz="1020" dirty="0">
                <a:solidFill>
                  <a:srgbClr val="000000"/>
                </a:solidFill>
                <a:latin typeface="Consolas" pitchFamily="49" charset="0"/>
                <a:cs typeface="Consolas" pitchFamily="49" charset="0"/>
              </a:rPr>
              <a:t>  IL_0037:  </a:t>
            </a:r>
            <a:r>
              <a:rPr lang="en-US" sz="1020" dirty="0" err="1">
                <a:solidFill>
                  <a:srgbClr val="0000FF"/>
                </a:solidFill>
                <a:latin typeface="Consolas"/>
              </a:rPr>
              <a:t>ldflda</a:t>
            </a:r>
            <a:r>
              <a:rPr lang="en-US" sz="1020" dirty="0">
                <a:solidFill>
                  <a:srgbClr val="000000"/>
                </a:solidFill>
                <a:latin typeface="Consolas" pitchFamily="49" charset="0"/>
                <a:cs typeface="Consolas" pitchFamily="49" charset="0"/>
              </a:rPr>
              <a:t>     </a:t>
            </a:r>
            <a:r>
              <a:rPr lang="en-US" sz="1020" dirty="0" err="1">
                <a:solidFill>
                  <a:srgbClr val="0000FF"/>
                </a:solidFill>
                <a:latin typeface="Consolas"/>
              </a:rPr>
              <a:t>valuetype</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 </a:t>
            </a:r>
          </a:p>
          <a:p>
            <a:r>
              <a:rPr lang="en-US" sz="1020" dirty="0">
                <a:solidFill>
                  <a:srgbClr val="000000"/>
                </a:solidFill>
                <a:latin typeface="Consolas" pitchFamily="49" charset="0"/>
                <a:cs typeface="Consolas" pitchFamily="49" charset="0"/>
              </a:rPr>
              <a:t>                           </a:t>
            </a:r>
            <a:r>
              <a:rPr lang="en-US" sz="1020" dirty="0">
                <a:solidFill>
                  <a:srgbClr val="2B91AF"/>
                </a:solidFill>
                <a:latin typeface="Consolas"/>
              </a:rPr>
              <a:t>Program/'&lt;</a:t>
            </a:r>
            <a:r>
              <a:rPr lang="en-US" sz="1020" dirty="0" err="1">
                <a:solidFill>
                  <a:srgbClr val="2B91AF"/>
                </a:solidFill>
                <a:latin typeface="Consolas"/>
              </a:rPr>
              <a:t>SimpleBody</a:t>
            </a:r>
            <a:r>
              <a:rPr lang="en-US" sz="1020" dirty="0">
                <a:solidFill>
                  <a:srgbClr val="2B91AF"/>
                </a:solidFill>
                <a:latin typeface="Consolas"/>
              </a:rPr>
              <a:t>&gt;d__0'</a:t>
            </a:r>
            <a:r>
              <a:rPr lang="en-US" sz="1020" dirty="0">
                <a:solidFill>
                  <a:srgbClr val="000000"/>
                </a:solidFill>
                <a:latin typeface="Consolas" pitchFamily="49" charset="0"/>
                <a:cs typeface="Consolas" pitchFamily="49" charset="0"/>
              </a:rPr>
              <a:t>::'&lt;&gt;</a:t>
            </a:r>
            <a:r>
              <a:rPr lang="en-US" sz="1020" dirty="0" err="1">
                <a:solidFill>
                  <a:srgbClr val="000000"/>
                </a:solidFill>
                <a:latin typeface="Consolas" pitchFamily="49" charset="0"/>
                <a:cs typeface="Consolas" pitchFamily="49" charset="0"/>
              </a:rPr>
              <a:t>t__builder</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IL_003c:  </a:t>
            </a:r>
            <a:r>
              <a:rPr lang="en-US" sz="1020" dirty="0">
                <a:solidFill>
                  <a:srgbClr val="0000FF"/>
                </a:solidFill>
                <a:latin typeface="Consolas"/>
              </a:rPr>
              <a:t>call</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instance</a:t>
            </a:r>
            <a:r>
              <a:rPr lang="en-US" sz="1020" dirty="0">
                <a:solidFill>
                  <a:srgbClr val="000000"/>
                </a:solidFill>
                <a:latin typeface="Consolas" pitchFamily="49" charset="0"/>
                <a:cs typeface="Consolas" pitchFamily="49" charset="0"/>
              </a:rPr>
              <a:t> </a:t>
            </a:r>
            <a:r>
              <a:rPr lang="en-US" sz="1020" dirty="0">
                <a:solidFill>
                  <a:srgbClr val="0000FF"/>
                </a:solidFill>
                <a:latin typeface="Consolas"/>
              </a:rPr>
              <a:t>void</a:t>
            </a:r>
            <a:r>
              <a:rPr lang="en-US" sz="1020" dirty="0">
                <a:solidFill>
                  <a:srgbClr val="000000"/>
                </a:solidFill>
                <a:latin typeface="Consolas" pitchFamily="49" charset="0"/>
                <a:cs typeface="Consolas" pitchFamily="49" charset="0"/>
              </a:rPr>
              <a:t> [</a:t>
            </a:r>
            <a:r>
              <a:rPr lang="en-US" sz="1020" dirty="0" err="1">
                <a:solidFill>
                  <a:srgbClr val="000000"/>
                </a:solidFill>
                <a:latin typeface="Consolas" pitchFamily="49" charset="0"/>
                <a:cs typeface="Consolas" pitchFamily="49" charset="0"/>
              </a:rPr>
              <a:t>mscorlib</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System.Runtime.CompilerServices.</a:t>
            </a:r>
            <a:r>
              <a:rPr lang="en-US" sz="1020" dirty="0" err="1">
                <a:solidFill>
                  <a:srgbClr val="2B91AF"/>
                </a:solidFill>
                <a:latin typeface="Consolas"/>
              </a:rPr>
              <a:t>AsyncTaskMethodBuilder</a:t>
            </a:r>
            <a:r>
              <a:rPr lang="en-US" sz="1020" dirty="0">
                <a:solidFill>
                  <a:srgbClr val="000000"/>
                </a:solidFill>
                <a:latin typeface="Consolas" pitchFamily="49" charset="0"/>
                <a:cs typeface="Consolas" pitchFamily="49" charset="0"/>
              </a:rPr>
              <a:t>::</a:t>
            </a:r>
            <a:r>
              <a:rPr lang="en-US" sz="1020" dirty="0" err="1">
                <a:solidFill>
                  <a:srgbClr val="000000"/>
                </a:solidFill>
                <a:latin typeface="Consolas" pitchFamily="49" charset="0"/>
                <a:cs typeface="Consolas" pitchFamily="49" charset="0"/>
              </a:rPr>
              <a:t>SetResult</a:t>
            </a:r>
            <a:r>
              <a:rPr lang="en-US" sz="1020" dirty="0">
                <a:solidFill>
                  <a:srgbClr val="000000"/>
                </a:solidFill>
                <a:latin typeface="Consolas" pitchFamily="49" charset="0"/>
                <a:cs typeface="Consolas" pitchFamily="49" charset="0"/>
              </a:rPr>
              <a:t>()</a:t>
            </a:r>
          </a:p>
          <a:p>
            <a:r>
              <a:rPr lang="en-US" sz="1020" dirty="0">
                <a:solidFill>
                  <a:srgbClr val="000000"/>
                </a:solidFill>
                <a:latin typeface="Consolas" pitchFamily="49" charset="0"/>
                <a:cs typeface="Consolas" pitchFamily="49" charset="0"/>
              </a:rPr>
              <a:t>  IL_0041:  </a:t>
            </a:r>
            <a:r>
              <a:rPr lang="en-US" sz="1020" dirty="0">
                <a:solidFill>
                  <a:srgbClr val="0000FF"/>
                </a:solidFill>
                <a:latin typeface="Consolas"/>
              </a:rPr>
              <a:t>ret</a:t>
            </a:r>
          </a:p>
          <a:p>
            <a:r>
              <a:rPr lang="en-US" sz="1020" dirty="0">
                <a:solidFill>
                  <a:srgbClr val="000000"/>
                </a:solidFill>
                <a:latin typeface="Consolas" pitchFamily="49" charset="0"/>
                <a:cs typeface="Consolas" pitchFamily="49" charset="0"/>
              </a:rPr>
              <a:t>}</a:t>
            </a:r>
          </a:p>
        </p:txBody>
      </p:sp>
      <p:sp>
        <p:nvSpPr>
          <p:cNvPr id="13" name="Rectangle 12"/>
          <p:cNvSpPr/>
          <p:nvPr/>
        </p:nvSpPr>
        <p:spPr bwMode="auto">
          <a:xfrm>
            <a:off x="3942428" y="2522566"/>
            <a:ext cx="5104157" cy="611417"/>
          </a:xfrm>
          <a:prstGeom prst="rect">
            <a:avLst/>
          </a:prstGeom>
          <a:solidFill>
            <a:schemeClr val="accent5">
              <a:alpha val="14000"/>
            </a:schemeClr>
          </a:solid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TextBox 6"/>
          <p:cNvSpPr txBox="1"/>
          <p:nvPr/>
        </p:nvSpPr>
        <p:spPr>
          <a:xfrm>
            <a:off x="1944095" y="3976579"/>
            <a:ext cx="8991600" cy="22603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800" dirty="0" smtClean="0">
                <a:gradFill>
                  <a:gsLst>
                    <a:gs pos="2917">
                      <a:srgbClr val="FFFFFF"/>
                    </a:gs>
                    <a:gs pos="30000">
                      <a:srgbClr val="FFFFFF"/>
                    </a:gs>
                  </a:gsLst>
                  <a:lin ang="5400000" scaled="0"/>
                </a:gradFill>
              </a:rPr>
              <a:t>The important mental model:</a:t>
            </a:r>
          </a:p>
          <a:p>
            <a:pPr>
              <a:lnSpc>
                <a:spcPct val="90000"/>
              </a:lnSpc>
              <a:spcAft>
                <a:spcPts val="600"/>
              </a:spcAft>
            </a:pPr>
            <a:endParaRPr lang="en-US" sz="2800" dirty="0">
              <a:gradFill>
                <a:gsLst>
                  <a:gs pos="2917">
                    <a:srgbClr val="FFFFFF"/>
                  </a:gs>
                  <a:gs pos="30000">
                    <a:srgbClr val="FFFFFF"/>
                  </a:gs>
                </a:gsLst>
                <a:lin ang="5400000" scaled="0"/>
              </a:gradFill>
            </a:endParaRPr>
          </a:p>
          <a:p>
            <a:pPr>
              <a:lnSpc>
                <a:spcPct val="90000"/>
              </a:lnSpc>
              <a:spcAft>
                <a:spcPts val="600"/>
              </a:spcAft>
            </a:pPr>
            <a:r>
              <a:rPr lang="en-US" sz="2800" dirty="0" smtClean="0">
                <a:gradFill>
                  <a:gsLst>
                    <a:gs pos="2917">
                      <a:srgbClr val="FFFFFF"/>
                    </a:gs>
                    <a:gs pos="30000">
                      <a:srgbClr val="FFFFFF"/>
                    </a:gs>
                  </a:gsLst>
                  <a:lin ang="5400000" scaled="0"/>
                </a:gradFill>
              </a:rPr>
              <a:t>* </a:t>
            </a:r>
            <a:r>
              <a:rPr lang="en-US" sz="2800" i="1" dirty="0" smtClean="0">
                <a:gradFill>
                  <a:gsLst>
                    <a:gs pos="2917">
                      <a:srgbClr val="FFFFFF"/>
                    </a:gs>
                    <a:gs pos="30000">
                      <a:srgbClr val="FFFFFF"/>
                    </a:gs>
                  </a:gsLst>
                  <a:lin ang="5400000" scaled="0"/>
                </a:gradFill>
              </a:rPr>
              <a:t>Allocation will eventually require garbage-collection</a:t>
            </a:r>
          </a:p>
          <a:p>
            <a:pPr>
              <a:lnSpc>
                <a:spcPct val="90000"/>
              </a:lnSpc>
              <a:spcAft>
                <a:spcPts val="600"/>
              </a:spcAft>
            </a:pPr>
            <a:r>
              <a:rPr lang="en-US" sz="2800" i="1" dirty="0" smtClean="0">
                <a:gradFill>
                  <a:gsLst>
                    <a:gs pos="2917">
                      <a:srgbClr val="FFFFFF"/>
                    </a:gs>
                    <a:gs pos="30000">
                      <a:srgbClr val="FFFFFF"/>
                    </a:gs>
                  </a:gsLst>
                  <a:lin ang="5400000" scaled="0"/>
                </a:gradFill>
              </a:rPr>
              <a:t>* Garbage-collection is what's costly.</a:t>
            </a:r>
            <a:endParaRPr lang="en-US" sz="2800" dirty="0"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208285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anim calcmode="lin" valueType="num">
                                      <p:cBhvr>
                                        <p:cTn id="20" dur="500" fill="hold"/>
                                        <p:tgtEl>
                                          <p:spTgt spid="6"/>
                                        </p:tgtEl>
                                        <p:attrNameLst>
                                          <p:attrName>ppt_x</p:attrName>
                                        </p:attrNameLst>
                                      </p:cBhvr>
                                      <p:tavLst>
                                        <p:tav tm="0">
                                          <p:val>
                                            <p:fltVal val="0.5"/>
                                          </p:val>
                                        </p:tav>
                                        <p:tav tm="100000">
                                          <p:val>
                                            <p:strVal val="#ppt_x"/>
                                          </p:val>
                                        </p:tav>
                                      </p:tavLst>
                                    </p:anim>
                                    <p:anim calcmode="lin" valueType="num">
                                      <p:cBhvr>
                                        <p:cTn id="21"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1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274320" y="1518913"/>
            <a:ext cx="11887200" cy="17358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gradFill>
                  <a:gsLst>
                    <a:gs pos="1250">
                      <a:srgbClr val="FFFFFF"/>
                    </a:gs>
                    <a:gs pos="100000">
                      <a:srgbClr val="FFFFFF"/>
                    </a:gs>
                  </a:gsLst>
                  <a:lin ang="5400000" scaled="0"/>
                </a:gradFill>
              </a:rPr>
              <a:t>Each </a:t>
            </a:r>
            <a:r>
              <a:rPr lang="en-US" sz="2400" dirty="0" err="1" smtClean="0">
                <a:gradFill>
                  <a:gsLst>
                    <a:gs pos="1250">
                      <a:srgbClr val="FFFFFF"/>
                    </a:gs>
                    <a:gs pos="100000">
                      <a:srgbClr val="FFFFFF"/>
                    </a:gs>
                  </a:gsLst>
                  <a:lin ang="5400000" scaled="0"/>
                </a:gradFill>
              </a:rPr>
              <a:t>async</a:t>
            </a:r>
            <a:r>
              <a:rPr lang="en-US" sz="2400" dirty="0" smtClean="0">
                <a:gradFill>
                  <a:gsLst>
                    <a:gs pos="1250">
                      <a:srgbClr val="FFFFFF"/>
                    </a:gs>
                    <a:gs pos="100000">
                      <a:srgbClr val="FFFFFF"/>
                    </a:gs>
                  </a:gsLst>
                  <a:lin ang="5400000" scaled="0"/>
                </a:gradFill>
              </a:rPr>
              <a:t> method involves allocations…</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“state machine” class holding the method’s local variables</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a delegate</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the returned Task object</a:t>
            </a:r>
            <a:endParaRPr lang="en-US" sz="2400" dirty="0">
              <a:gradFill>
                <a:gsLst>
                  <a:gs pos="125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i="1" dirty="0" smtClean="0">
                <a:gradFill>
                  <a:gsLst>
                    <a:gs pos="0">
                      <a:srgbClr val="FFFFFF"/>
                    </a:gs>
                    <a:gs pos="100000">
                      <a:srgbClr val="FFFFFF"/>
                    </a:gs>
                  </a:gsLst>
                  <a:lin ang="5400000" scaled="0"/>
                </a:gradFill>
              </a:rPr>
              <a:t>Fast Path</a:t>
            </a:r>
            <a:r>
              <a:rPr lang="en-US" dirty="0" smtClean="0">
                <a:gradFill>
                  <a:gsLst>
                    <a:gs pos="0">
                      <a:srgbClr val="FFFFFF"/>
                    </a:gs>
                    <a:gs pos="100000">
                      <a:srgbClr val="FFFFFF"/>
                    </a:gs>
                  </a:gsLst>
                  <a:lin ang="5400000" scaled="0"/>
                </a:gradFill>
              </a:rPr>
              <a:t> in awaits</a:t>
            </a:r>
            <a:endParaRPr lang="en-US" i="1" dirty="0"/>
          </a:p>
        </p:txBody>
      </p:sp>
      <p:sp>
        <p:nvSpPr>
          <p:cNvPr id="10" name="TextBox 9"/>
          <p:cNvSpPr txBox="1"/>
          <p:nvPr/>
        </p:nvSpPr>
        <p:spPr>
          <a:xfrm>
            <a:off x="1008843" y="3559214"/>
            <a:ext cx="6881711" cy="2862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0000FF"/>
                </a:solidFill>
                <a:latin typeface="Consolas"/>
              </a:rPr>
              <a:t>public static </a:t>
            </a:r>
            <a:r>
              <a:rPr lang="en-US" dirty="0" err="1">
                <a:solidFill>
                  <a:srgbClr val="0000FF"/>
                </a:solidFill>
                <a:latin typeface="Consolas"/>
              </a:rPr>
              <a:t>async</a:t>
            </a:r>
            <a:r>
              <a:rPr lang="en-US" b="1" dirty="0">
                <a:solidFill>
                  <a:srgbClr val="0000FF"/>
                </a:solidFill>
                <a:latin typeface="Consolas"/>
              </a:rPr>
              <a:t> </a:t>
            </a:r>
            <a:r>
              <a:rPr lang="en-US" dirty="0" smtClean="0">
                <a:solidFill>
                  <a:srgbClr val="2B91AF"/>
                </a:solidFill>
                <a:latin typeface="Consolas"/>
              </a:rPr>
              <a:t>Task</a:t>
            </a:r>
            <a:r>
              <a:rPr lang="en-US" dirty="0" smtClean="0">
                <a:solidFill>
                  <a:srgbClr val="000000"/>
                </a:solidFill>
                <a:latin typeface="Consolas" pitchFamily="49" charset="0"/>
                <a:cs typeface="Consolas" pitchFamily="49" charset="0"/>
              </a:rPr>
              <a:t>&lt;</a:t>
            </a:r>
            <a:r>
              <a:rPr lang="en-US" dirty="0" err="1" smtClean="0">
                <a:solidFill>
                  <a:srgbClr val="0000FF"/>
                </a:solidFill>
                <a:latin typeface="Consolas"/>
              </a:rPr>
              <a:t>int</a:t>
            </a:r>
            <a:r>
              <a:rPr lang="en-US" dirty="0" smtClean="0">
                <a:solidFill>
                  <a:srgbClr val="000000"/>
                </a:solidFill>
                <a:latin typeface="Consolas" pitchFamily="49" charset="0"/>
                <a:cs typeface="Consolas" pitchFamily="49" charset="0"/>
              </a:rPr>
              <a:t>&gt; </a:t>
            </a:r>
            <a:r>
              <a:rPr lang="en-US" dirty="0" err="1" smtClean="0">
                <a:solidFill>
                  <a:srgbClr val="000000"/>
                </a:solidFill>
                <a:latin typeface="Consolas" pitchFamily="49" charset="0"/>
                <a:cs typeface="Consolas" pitchFamily="49" charset="0"/>
              </a:rPr>
              <a:t>GetNextIntAsync</a:t>
            </a:r>
            <a:r>
              <a:rPr lang="en-US" dirty="0" smtClean="0">
                <a:solidFill>
                  <a:srgbClr val="000000"/>
                </a:solidFill>
                <a:latin typeface="Consolas" pitchFamily="49" charset="0"/>
                <a:cs typeface="Consolas" pitchFamily="49" charset="0"/>
              </a:rPr>
              <a:t>()</a:t>
            </a:r>
          </a:p>
          <a:p>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smtClean="0">
                <a:solidFill>
                  <a:srgbClr val="0000FF"/>
                </a:solidFill>
                <a:latin typeface="Consolas"/>
              </a:rPr>
              <a:t>if</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a:t>
            </a:r>
            <a:r>
              <a:rPr lang="en-US" dirty="0" err="1" smtClean="0">
                <a:solidFill>
                  <a:srgbClr val="000000"/>
                </a:solidFill>
                <a:latin typeface="Consolas" pitchFamily="49" charset="0"/>
                <a:cs typeface="Consolas" pitchFamily="49" charset="0"/>
              </a:rPr>
              <a:t>m_Buf.Length</a:t>
            </a:r>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m_Buf</a:t>
            </a:r>
            <a:r>
              <a:rPr lang="en-US" dirty="0" smtClean="0">
                <a:solidFill>
                  <a:srgbClr val="000000"/>
                </a:solidFill>
                <a:latin typeface="Consolas" pitchFamily="49" charset="0"/>
                <a:cs typeface="Consolas" pitchFamily="49" charset="0"/>
              </a:rPr>
              <a:t> = </a:t>
            </a:r>
            <a:r>
              <a:rPr lang="en-US" dirty="0" smtClean="0">
                <a:solidFill>
                  <a:srgbClr val="0000FF"/>
                </a:solidFill>
                <a:latin typeface="Consolas"/>
              </a:rPr>
              <a:t>await</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FetchNextBufferAsync</a:t>
            </a:r>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0;</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smtClean="0">
                <a:solidFill>
                  <a:srgbClr val="0000FF"/>
                </a:solidFill>
                <a:latin typeface="Consolas"/>
              </a:rPr>
              <a:t>return</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m_Buf</a:t>
            </a:r>
            <a:r>
              <a:rPr lang="en-US" dirty="0" smtClean="0">
                <a:solidFill>
                  <a:srgbClr val="000000"/>
                </a:solidFill>
                <a:latin typeface="Consolas" pitchFamily="49" charset="0"/>
                <a:cs typeface="Consolas" pitchFamily="49" charset="0"/>
              </a:rPr>
              <a:t>[</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- 1];</a:t>
            </a:r>
          </a:p>
          <a:p>
            <a:r>
              <a:rPr lang="en-US" dirty="0" smtClean="0">
                <a:solidFill>
                  <a:srgbClr val="000000"/>
                </a:solidFill>
                <a:latin typeface="Consolas" pitchFamily="49" charset="0"/>
                <a:cs typeface="Consolas" pitchFamily="49" charset="0"/>
              </a:rPr>
              <a:t>}</a:t>
            </a:r>
            <a:endParaRPr lang="en-US" dirty="0">
              <a:solidFill>
                <a:srgbClr val="000000"/>
              </a:solidFill>
              <a:latin typeface="Consolas" pitchFamily="49" charset="0"/>
              <a:cs typeface="Consolas" pitchFamily="49" charset="0"/>
            </a:endParaRPr>
          </a:p>
        </p:txBody>
      </p:sp>
      <p:cxnSp>
        <p:nvCxnSpPr>
          <p:cNvPr id="15" name="Straight Connector 14"/>
          <p:cNvCxnSpPr/>
          <p:nvPr/>
        </p:nvCxnSpPr>
        <p:spPr>
          <a:xfrm>
            <a:off x="852755" y="2178121"/>
            <a:ext cx="8527551" cy="10275"/>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2754" y="2589088"/>
            <a:ext cx="2342509"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656166" y="1407560"/>
            <a:ext cx="2505353" cy="125344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spTree>
    <p:extLst>
      <p:ext uri="{BB962C8B-B14F-4D97-AF65-F5344CB8AC3E}">
        <p14:creationId xmlns:p14="http://schemas.microsoft.com/office/powerpoint/2010/main" val="412966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Fast Path </a:t>
            </a:r>
            <a:r>
              <a:rPr lang="en-US" dirty="0" smtClean="0"/>
              <a:t>in awaits</a:t>
            </a:r>
            <a:endParaRPr lang="en-US" dirty="0"/>
          </a:p>
        </p:txBody>
      </p:sp>
      <p:sp>
        <p:nvSpPr>
          <p:cNvPr id="10" name="TextBox 9"/>
          <p:cNvSpPr txBox="1"/>
          <p:nvPr/>
        </p:nvSpPr>
        <p:spPr>
          <a:xfrm>
            <a:off x="412943" y="2983862"/>
            <a:ext cx="4436460" cy="36933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rgbClr val="0000FF"/>
                </a:solidFill>
                <a:latin typeface="Consolas"/>
              </a:rPr>
              <a:t>var</a:t>
            </a:r>
            <a:r>
              <a:rPr lang="en-US" dirty="0" smtClean="0">
                <a:solidFill>
                  <a:srgbClr val="0000FF"/>
                </a:solidFill>
                <a:latin typeface="Consolas"/>
              </a:rPr>
              <a:t> </a:t>
            </a:r>
            <a:r>
              <a:rPr lang="en-US" dirty="0" smtClean="0">
                <a:solidFill>
                  <a:srgbClr val="000000"/>
                </a:solidFill>
                <a:latin typeface="Consolas" pitchFamily="49" charset="0"/>
                <a:cs typeface="Consolas" pitchFamily="49" charset="0"/>
              </a:rPr>
              <a:t>x = </a:t>
            </a:r>
            <a:r>
              <a:rPr lang="en-US" dirty="0">
                <a:solidFill>
                  <a:srgbClr val="0000FF"/>
                </a:solidFill>
                <a:latin typeface="Consolas"/>
              </a:rPr>
              <a:t>await</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GetNextIntAsync</a:t>
            </a:r>
            <a:r>
              <a:rPr lang="en-US" dirty="0" smtClean="0">
                <a:solidFill>
                  <a:srgbClr val="000000"/>
                </a:solidFill>
                <a:latin typeface="Consolas" pitchFamily="49" charset="0"/>
                <a:cs typeface="Consolas" pitchFamily="49" charset="0"/>
              </a:rPr>
              <a:t>();</a:t>
            </a:r>
            <a:endParaRPr lang="en-US" dirty="0" smtClean="0">
              <a:solidFill>
                <a:srgbClr val="0000FF"/>
              </a:solidFill>
              <a:latin typeface="Consolas"/>
            </a:endParaRPr>
          </a:p>
        </p:txBody>
      </p:sp>
      <p:sp>
        <p:nvSpPr>
          <p:cNvPr id="5" name="Text Placeholder 4"/>
          <p:cNvSpPr>
            <a:spLocks noGrp="1"/>
          </p:cNvSpPr>
          <p:nvPr>
            <p:ph type="body" sz="quarter" idx="4294967295"/>
          </p:nvPr>
        </p:nvSpPr>
        <p:spPr>
          <a:xfrm>
            <a:off x="274320" y="1518913"/>
            <a:ext cx="11887200" cy="923330"/>
          </a:xfrm>
          <a:prstGeom prst="rect">
            <a:avLst/>
          </a:prstGeom>
        </p:spPr>
        <p:txBody>
          <a:bodyPr/>
          <a:lstStyle/>
          <a:p>
            <a:pPr marL="101600" indent="0">
              <a:buNone/>
            </a:pPr>
            <a:r>
              <a:rPr lang="en-US" sz="2400" dirty="0">
                <a:latin typeface="+mn-lt"/>
              </a:rPr>
              <a:t>If the awaited Task has already completed…</a:t>
            </a:r>
          </a:p>
          <a:p>
            <a:pPr marL="571500" lvl="1" indent="-571500">
              <a:buFont typeface="Arial" panose="020B0604020202020204" pitchFamily="34" charset="0"/>
              <a:buChar char="•"/>
            </a:pPr>
            <a:r>
              <a:rPr lang="en-US" sz="2400" dirty="0" smtClean="0"/>
              <a:t>then it skips all the await/resume work!</a:t>
            </a:r>
            <a:endParaRPr lang="en-US" sz="2400" dirty="0"/>
          </a:p>
        </p:txBody>
      </p:sp>
      <p:sp>
        <p:nvSpPr>
          <p:cNvPr id="11" name="TextBox 10"/>
          <p:cNvSpPr txBox="1"/>
          <p:nvPr/>
        </p:nvSpPr>
        <p:spPr>
          <a:xfrm>
            <a:off x="5061564" y="2983862"/>
            <a:ext cx="5557164" cy="137396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32" dirty="0" err="1">
                <a:solidFill>
                  <a:srgbClr val="0000FF"/>
                </a:solidFill>
                <a:latin typeface="Consolas"/>
              </a:rPr>
              <a:t>var</a:t>
            </a:r>
            <a:r>
              <a:rPr lang="en-US" sz="1632" dirty="0">
                <a:solidFill>
                  <a:srgbClr val="000000"/>
                </a:solidFill>
                <a:latin typeface="Consolas" pitchFamily="49" charset="0"/>
                <a:cs typeface="Consolas" pitchFamily="49" charset="0"/>
              </a:rPr>
              <a:t> $</a:t>
            </a:r>
            <a:r>
              <a:rPr lang="en-US" sz="1632" dirty="0" err="1">
                <a:solidFill>
                  <a:srgbClr val="000000"/>
                </a:solidFill>
                <a:latin typeface="Consolas" pitchFamily="49" charset="0"/>
                <a:cs typeface="Consolas" pitchFamily="49" charset="0"/>
              </a:rPr>
              <a:t>awaiter</a:t>
            </a:r>
            <a:r>
              <a:rPr lang="en-US" sz="1632" dirty="0">
                <a:solidFill>
                  <a:srgbClr val="000000"/>
                </a:solidFill>
                <a:latin typeface="Consolas" pitchFamily="49" charset="0"/>
                <a:cs typeface="Consolas" pitchFamily="49" charset="0"/>
              </a:rPr>
              <a:t> = </a:t>
            </a:r>
            <a:r>
              <a:rPr lang="en-US" sz="1632" dirty="0" err="1" smtClean="0">
                <a:solidFill>
                  <a:srgbClr val="000000"/>
                </a:solidFill>
                <a:latin typeface="Consolas" pitchFamily="49" charset="0"/>
                <a:cs typeface="Consolas" pitchFamily="49" charset="0"/>
              </a:rPr>
              <a:t>GetNextIntAsync</a:t>
            </a:r>
            <a:r>
              <a:rPr lang="en-US" sz="1632" dirty="0">
                <a:solidFill>
                  <a:srgbClr val="000000"/>
                </a:solidFill>
                <a:latin typeface="Consolas" pitchFamily="49" charset="0"/>
                <a:cs typeface="Consolas" pitchFamily="49" charset="0"/>
              </a:rPr>
              <a:t>().</a:t>
            </a:r>
            <a:r>
              <a:rPr lang="en-US" sz="1632" dirty="0" err="1">
                <a:solidFill>
                  <a:srgbClr val="000000"/>
                </a:solidFill>
                <a:latin typeface="Consolas" pitchFamily="49" charset="0"/>
                <a:cs typeface="Consolas" pitchFamily="49" charset="0"/>
              </a:rPr>
              <a:t>GetAwaiter</a:t>
            </a:r>
            <a:r>
              <a:rPr lang="en-US" sz="1632" dirty="0">
                <a:solidFill>
                  <a:srgbClr val="000000"/>
                </a:solidFill>
                <a:latin typeface="Consolas" pitchFamily="49" charset="0"/>
                <a:cs typeface="Consolas" pitchFamily="49" charset="0"/>
              </a:rPr>
              <a:t>();</a:t>
            </a:r>
          </a:p>
          <a:p>
            <a:r>
              <a:rPr lang="en-US" sz="1632" b="1" dirty="0">
                <a:solidFill>
                  <a:srgbClr val="0000FF"/>
                </a:solidFill>
                <a:latin typeface="Consolas"/>
              </a:rPr>
              <a:t>if </a:t>
            </a:r>
            <a:r>
              <a:rPr lang="en-US" sz="1632" b="1" dirty="0">
                <a:solidFill>
                  <a:srgbClr val="000000"/>
                </a:solidFill>
                <a:latin typeface="Consolas" pitchFamily="49" charset="0"/>
                <a:cs typeface="Consolas" pitchFamily="49" charset="0"/>
              </a:rPr>
              <a:t>(!$</a:t>
            </a:r>
            <a:r>
              <a:rPr lang="en-US" sz="1632" b="1" dirty="0" err="1">
                <a:solidFill>
                  <a:srgbClr val="000000"/>
                </a:solidFill>
                <a:latin typeface="Consolas" pitchFamily="49" charset="0"/>
                <a:cs typeface="Consolas" pitchFamily="49" charset="0"/>
              </a:rPr>
              <a:t>awaiter.IsCompleted</a:t>
            </a:r>
            <a:r>
              <a:rPr lang="en-US" sz="1632" b="1" dirty="0">
                <a:solidFill>
                  <a:srgbClr val="000000"/>
                </a:solidFill>
                <a:latin typeface="Consolas" pitchFamily="49" charset="0"/>
                <a:cs typeface="Consolas" pitchFamily="49" charset="0"/>
              </a:rPr>
              <a:t>) {</a:t>
            </a:r>
          </a:p>
          <a:p>
            <a:r>
              <a:rPr lang="en-US" sz="1632" dirty="0">
                <a:solidFill>
                  <a:srgbClr val="000000"/>
                </a:solidFill>
                <a:latin typeface="Consolas" pitchFamily="49" charset="0"/>
                <a:cs typeface="Consolas" pitchFamily="49" charset="0"/>
              </a:rPr>
              <a:t>    </a:t>
            </a:r>
            <a:r>
              <a:rPr lang="en-US" sz="1632" i="1" dirty="0" smtClean="0">
                <a:solidFill>
                  <a:srgbClr val="000000"/>
                </a:solidFill>
                <a:latin typeface="Consolas" pitchFamily="49" charset="0"/>
                <a:cs typeface="Consolas" pitchFamily="49" charset="0"/>
              </a:rPr>
              <a:t>DO THE AWAIT/RETURN AND RESUME</a:t>
            </a:r>
            <a:r>
              <a:rPr lang="en-US" sz="1632" dirty="0" smtClean="0">
                <a:solidFill>
                  <a:srgbClr val="000000"/>
                </a:solidFill>
                <a:latin typeface="Consolas" pitchFamily="49" charset="0"/>
                <a:cs typeface="Consolas" pitchFamily="49" charset="0"/>
              </a:rPr>
              <a:t>;</a:t>
            </a:r>
            <a:endParaRPr lang="en-US" sz="1632" dirty="0">
              <a:solidFill>
                <a:srgbClr val="000000"/>
              </a:solidFill>
              <a:latin typeface="Consolas" pitchFamily="49" charset="0"/>
              <a:cs typeface="Consolas" pitchFamily="49" charset="0"/>
            </a:endParaRPr>
          </a:p>
          <a:p>
            <a:r>
              <a:rPr lang="en-US" sz="1632" dirty="0" smtClean="0">
                <a:solidFill>
                  <a:srgbClr val="000000"/>
                </a:solidFill>
                <a:latin typeface="Consolas" pitchFamily="49" charset="0"/>
                <a:cs typeface="Consolas" pitchFamily="49" charset="0"/>
              </a:rPr>
              <a:t>}</a:t>
            </a:r>
            <a:endParaRPr lang="en-US" sz="1632" dirty="0">
              <a:solidFill>
                <a:srgbClr val="000000"/>
              </a:solidFill>
              <a:latin typeface="Consolas" pitchFamily="49" charset="0"/>
              <a:cs typeface="Consolas" pitchFamily="49" charset="0"/>
            </a:endParaRPr>
          </a:p>
          <a:p>
            <a:r>
              <a:rPr lang="en-US" sz="1600" dirty="0" err="1">
                <a:solidFill>
                  <a:srgbClr val="0000FF"/>
                </a:solidFill>
                <a:latin typeface="Consolas"/>
              </a:rPr>
              <a:t>var</a:t>
            </a:r>
            <a:r>
              <a:rPr lang="en-US" sz="1600" dirty="0">
                <a:solidFill>
                  <a:srgbClr val="0000FF"/>
                </a:solidFill>
                <a:latin typeface="Consolas"/>
              </a:rPr>
              <a:t> </a:t>
            </a:r>
            <a:r>
              <a:rPr lang="en-US" sz="1632" dirty="0" smtClean="0">
                <a:solidFill>
                  <a:srgbClr val="000000"/>
                </a:solidFill>
                <a:latin typeface="Consolas" pitchFamily="49" charset="0"/>
                <a:cs typeface="Consolas" pitchFamily="49" charset="0"/>
              </a:rPr>
              <a:t>x = </a:t>
            </a:r>
            <a:r>
              <a:rPr lang="en-US" sz="1632" dirty="0">
                <a:solidFill>
                  <a:srgbClr val="000000"/>
                </a:solidFill>
                <a:latin typeface="Consolas" pitchFamily="49" charset="0"/>
                <a:cs typeface="Consolas" pitchFamily="49" charset="0"/>
              </a:rPr>
              <a:t>$</a:t>
            </a:r>
            <a:r>
              <a:rPr lang="en-US" sz="1632" dirty="0" err="1">
                <a:solidFill>
                  <a:srgbClr val="000000"/>
                </a:solidFill>
                <a:latin typeface="Consolas" pitchFamily="49" charset="0"/>
                <a:cs typeface="Consolas" pitchFamily="49" charset="0"/>
              </a:rPr>
              <a:t>awaiter.GetResult</a:t>
            </a:r>
            <a:r>
              <a:rPr lang="en-US" sz="1632" dirty="0">
                <a:solidFill>
                  <a:srgbClr val="000000"/>
                </a:solidFill>
                <a:latin typeface="Consolas" pitchFamily="49" charset="0"/>
                <a:cs typeface="Consolas" pitchFamily="49" charset="0"/>
              </a:rPr>
              <a:t>();</a:t>
            </a:r>
          </a:p>
        </p:txBody>
      </p:sp>
      <p:sp>
        <p:nvSpPr>
          <p:cNvPr id="13" name="Bent-Up Arrow 12"/>
          <p:cNvSpPr/>
          <p:nvPr/>
        </p:nvSpPr>
        <p:spPr bwMode="auto">
          <a:xfrm rot="5400000">
            <a:off x="4094499" y="3300071"/>
            <a:ext cx="751688" cy="1011339"/>
          </a:xfrm>
          <a:prstGeom prst="bentUp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312" fontAlgn="base">
              <a:spcBef>
                <a:spcPct val="0"/>
              </a:spcBef>
              <a:spcAft>
                <a:spcPct val="0"/>
              </a:spcAft>
            </a:pPr>
            <a:endParaRPr lang="en-US" sz="2856"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382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274320" y="1518913"/>
            <a:ext cx="11887200" cy="17358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gradFill>
                  <a:gsLst>
                    <a:gs pos="1250">
                      <a:srgbClr val="FFFFFF"/>
                    </a:gs>
                    <a:gs pos="100000">
                      <a:srgbClr val="FFFFFF"/>
                    </a:gs>
                  </a:gsLst>
                  <a:lin ang="5400000" scaled="0"/>
                </a:gradFill>
              </a:rPr>
              <a:t>Each </a:t>
            </a:r>
            <a:r>
              <a:rPr lang="en-US" sz="2400" dirty="0" err="1" smtClean="0">
                <a:gradFill>
                  <a:gsLst>
                    <a:gs pos="1250">
                      <a:srgbClr val="FFFFFF"/>
                    </a:gs>
                    <a:gs pos="100000">
                      <a:srgbClr val="FFFFFF"/>
                    </a:gs>
                  </a:gsLst>
                  <a:lin ang="5400000" scaled="0"/>
                </a:gradFill>
              </a:rPr>
              <a:t>async</a:t>
            </a:r>
            <a:r>
              <a:rPr lang="en-US" sz="2400" dirty="0" smtClean="0">
                <a:gradFill>
                  <a:gsLst>
                    <a:gs pos="1250">
                      <a:srgbClr val="FFFFFF"/>
                    </a:gs>
                    <a:gs pos="100000">
                      <a:srgbClr val="FFFFFF"/>
                    </a:gs>
                  </a:gsLst>
                  <a:lin ang="5400000" scaled="0"/>
                </a:gradFill>
              </a:rPr>
              <a:t> method involves allocations…</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“state machine” class holding the method’s local variables</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a delegate</a:t>
            </a:r>
          </a:p>
          <a:p>
            <a:pPr marL="571500" lvl="1" indent="-571500">
              <a:buFont typeface="Arial" panose="020B0604020202020204" pitchFamily="34" charset="0"/>
              <a:buChar char="•"/>
            </a:pPr>
            <a:r>
              <a:rPr lang="en-US" sz="2400" dirty="0" smtClean="0">
                <a:gradFill>
                  <a:gsLst>
                    <a:gs pos="1250">
                      <a:srgbClr val="FFFFFF"/>
                    </a:gs>
                    <a:gs pos="100000">
                      <a:srgbClr val="FFFFFF"/>
                    </a:gs>
                  </a:gsLst>
                  <a:lin ang="5400000" scaled="0"/>
                </a:gradFill>
              </a:rPr>
              <a:t>For the returned Task object</a:t>
            </a:r>
            <a:endParaRPr lang="en-US" sz="2400" dirty="0">
              <a:gradFill>
                <a:gsLst>
                  <a:gs pos="125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i="1" dirty="0">
                <a:gradFill>
                  <a:gsLst>
                    <a:gs pos="0">
                      <a:srgbClr val="FFFFFF"/>
                    </a:gs>
                    <a:gs pos="100000">
                      <a:srgbClr val="FFFFFF"/>
                    </a:gs>
                  </a:gsLst>
                  <a:lin ang="5400000" scaled="0"/>
                </a:gradFill>
              </a:rPr>
              <a:t>Fast Path</a:t>
            </a:r>
            <a:r>
              <a:rPr lang="en-US" dirty="0">
                <a:gradFill>
                  <a:gsLst>
                    <a:gs pos="0">
                      <a:srgbClr val="FFFFFF"/>
                    </a:gs>
                    <a:gs pos="100000">
                      <a:srgbClr val="FFFFFF"/>
                    </a:gs>
                  </a:gsLst>
                  <a:lin ang="5400000" scaled="0"/>
                </a:gradFill>
              </a:rPr>
              <a:t> in awaits</a:t>
            </a:r>
            <a:endParaRPr lang="en-US" dirty="0"/>
          </a:p>
        </p:txBody>
      </p:sp>
      <p:sp>
        <p:nvSpPr>
          <p:cNvPr id="10" name="TextBox 9"/>
          <p:cNvSpPr txBox="1"/>
          <p:nvPr/>
        </p:nvSpPr>
        <p:spPr>
          <a:xfrm>
            <a:off x="1008843" y="3559214"/>
            <a:ext cx="6881711" cy="2862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0000FF"/>
                </a:solidFill>
                <a:latin typeface="Consolas"/>
              </a:rPr>
              <a:t>public static </a:t>
            </a:r>
            <a:r>
              <a:rPr lang="en-US" dirty="0" err="1">
                <a:solidFill>
                  <a:srgbClr val="0000FF"/>
                </a:solidFill>
                <a:latin typeface="Consolas"/>
              </a:rPr>
              <a:t>async</a:t>
            </a:r>
            <a:r>
              <a:rPr lang="en-US" b="1" dirty="0">
                <a:solidFill>
                  <a:srgbClr val="0000FF"/>
                </a:solidFill>
                <a:latin typeface="Consolas"/>
              </a:rPr>
              <a:t> </a:t>
            </a:r>
            <a:r>
              <a:rPr lang="en-US" dirty="0" smtClean="0">
                <a:solidFill>
                  <a:srgbClr val="2B91AF"/>
                </a:solidFill>
                <a:latin typeface="Consolas"/>
              </a:rPr>
              <a:t>Task</a:t>
            </a:r>
            <a:r>
              <a:rPr lang="en-US" dirty="0" smtClean="0">
                <a:solidFill>
                  <a:srgbClr val="000000"/>
                </a:solidFill>
                <a:latin typeface="Consolas" pitchFamily="49" charset="0"/>
                <a:cs typeface="Consolas" pitchFamily="49" charset="0"/>
              </a:rPr>
              <a:t>&lt;</a:t>
            </a:r>
            <a:r>
              <a:rPr lang="en-US" dirty="0" err="1" smtClean="0">
                <a:solidFill>
                  <a:srgbClr val="0000FF"/>
                </a:solidFill>
                <a:latin typeface="Consolas"/>
              </a:rPr>
              <a:t>int</a:t>
            </a:r>
            <a:r>
              <a:rPr lang="en-US" dirty="0" smtClean="0">
                <a:solidFill>
                  <a:srgbClr val="000000"/>
                </a:solidFill>
                <a:latin typeface="Consolas" pitchFamily="49" charset="0"/>
                <a:cs typeface="Consolas" pitchFamily="49" charset="0"/>
              </a:rPr>
              <a:t>&gt; </a:t>
            </a:r>
            <a:r>
              <a:rPr lang="en-US" dirty="0" err="1" smtClean="0">
                <a:solidFill>
                  <a:srgbClr val="000000"/>
                </a:solidFill>
                <a:latin typeface="Consolas" pitchFamily="49" charset="0"/>
                <a:cs typeface="Consolas" pitchFamily="49" charset="0"/>
              </a:rPr>
              <a:t>GetNextIntAsync</a:t>
            </a:r>
            <a:r>
              <a:rPr lang="en-US" dirty="0" smtClean="0">
                <a:solidFill>
                  <a:srgbClr val="000000"/>
                </a:solidFill>
                <a:latin typeface="Consolas" pitchFamily="49" charset="0"/>
                <a:cs typeface="Consolas" pitchFamily="49" charset="0"/>
              </a:rPr>
              <a:t>()</a:t>
            </a:r>
          </a:p>
          <a:p>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smtClean="0">
                <a:solidFill>
                  <a:srgbClr val="0000FF"/>
                </a:solidFill>
                <a:latin typeface="Consolas"/>
              </a:rPr>
              <a:t>if</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a:t>
            </a:r>
            <a:r>
              <a:rPr lang="en-US" dirty="0" err="1" smtClean="0">
                <a:solidFill>
                  <a:srgbClr val="000000"/>
                </a:solidFill>
                <a:latin typeface="Consolas" pitchFamily="49" charset="0"/>
                <a:cs typeface="Consolas" pitchFamily="49" charset="0"/>
              </a:rPr>
              <a:t>m_Buf.Length</a:t>
            </a:r>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m_Buf</a:t>
            </a:r>
            <a:r>
              <a:rPr lang="en-US" dirty="0" smtClean="0">
                <a:solidFill>
                  <a:srgbClr val="000000"/>
                </a:solidFill>
                <a:latin typeface="Consolas" pitchFamily="49" charset="0"/>
                <a:cs typeface="Consolas" pitchFamily="49" charset="0"/>
              </a:rPr>
              <a:t> = </a:t>
            </a:r>
            <a:r>
              <a:rPr lang="en-US" dirty="0" smtClean="0">
                <a:solidFill>
                  <a:srgbClr val="0000FF"/>
                </a:solidFill>
                <a:latin typeface="Consolas"/>
              </a:rPr>
              <a:t>await</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FetchNextBufferAsync</a:t>
            </a:r>
            <a:r>
              <a:rPr lang="en-US" dirty="0" smtClean="0">
                <a:solidFill>
                  <a:srgbClr val="000000"/>
                </a:solidFill>
                <a:latin typeface="Consolas" pitchFamily="49" charset="0"/>
                <a:cs typeface="Consolas" pitchFamily="49" charset="0"/>
              </a:rPr>
              <a:t>();</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0;</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1;</a:t>
            </a:r>
          </a:p>
          <a:p>
            <a:r>
              <a:rPr lang="en-US" dirty="0">
                <a:solidFill>
                  <a:srgbClr val="000000"/>
                </a:solidFill>
                <a:latin typeface="Consolas" pitchFamily="49" charset="0"/>
                <a:cs typeface="Consolas" pitchFamily="49" charset="0"/>
              </a:rPr>
              <a:t> </a:t>
            </a:r>
            <a:r>
              <a:rPr lang="en-US" dirty="0" smtClean="0">
                <a:solidFill>
                  <a:srgbClr val="000000"/>
                </a:solidFill>
                <a:latin typeface="Consolas" pitchFamily="49" charset="0"/>
                <a:cs typeface="Consolas" pitchFamily="49" charset="0"/>
              </a:rPr>
              <a:t>   </a:t>
            </a:r>
            <a:r>
              <a:rPr lang="en-US" dirty="0" smtClean="0">
                <a:solidFill>
                  <a:srgbClr val="0000FF"/>
                </a:solidFill>
                <a:latin typeface="Consolas"/>
              </a:rPr>
              <a:t>return</a:t>
            </a:r>
            <a:r>
              <a:rPr lang="en-US" dirty="0" smtClean="0">
                <a:solidFill>
                  <a:srgbClr val="000000"/>
                </a:solidFill>
                <a:latin typeface="Consolas" pitchFamily="49" charset="0"/>
                <a:cs typeface="Consolas" pitchFamily="49" charset="0"/>
              </a:rPr>
              <a:t> </a:t>
            </a:r>
            <a:r>
              <a:rPr lang="en-US" dirty="0" err="1" smtClean="0">
                <a:solidFill>
                  <a:srgbClr val="000000"/>
                </a:solidFill>
                <a:latin typeface="Consolas" pitchFamily="49" charset="0"/>
                <a:cs typeface="Consolas" pitchFamily="49" charset="0"/>
              </a:rPr>
              <a:t>m_Buf</a:t>
            </a:r>
            <a:r>
              <a:rPr lang="en-US" dirty="0" smtClean="0">
                <a:solidFill>
                  <a:srgbClr val="000000"/>
                </a:solidFill>
                <a:latin typeface="Consolas" pitchFamily="49" charset="0"/>
                <a:cs typeface="Consolas" pitchFamily="49" charset="0"/>
              </a:rPr>
              <a:t>[</a:t>
            </a:r>
            <a:r>
              <a:rPr lang="en-US" dirty="0" err="1" smtClean="0">
                <a:solidFill>
                  <a:srgbClr val="000000"/>
                </a:solidFill>
                <a:latin typeface="Consolas" pitchFamily="49" charset="0"/>
                <a:cs typeface="Consolas" pitchFamily="49" charset="0"/>
              </a:rPr>
              <a:t>m_Count</a:t>
            </a:r>
            <a:r>
              <a:rPr lang="en-US" dirty="0" smtClean="0">
                <a:solidFill>
                  <a:srgbClr val="000000"/>
                </a:solidFill>
                <a:latin typeface="Consolas" pitchFamily="49" charset="0"/>
                <a:cs typeface="Consolas" pitchFamily="49" charset="0"/>
              </a:rPr>
              <a:t> - 1];</a:t>
            </a:r>
          </a:p>
          <a:p>
            <a:r>
              <a:rPr lang="en-US" dirty="0" smtClean="0">
                <a:solidFill>
                  <a:srgbClr val="000000"/>
                </a:solidFill>
                <a:latin typeface="Consolas" pitchFamily="49" charset="0"/>
                <a:cs typeface="Consolas" pitchFamily="49" charset="0"/>
              </a:rPr>
              <a:t>}</a:t>
            </a:r>
            <a:endParaRPr lang="en-US" dirty="0">
              <a:solidFill>
                <a:srgbClr val="000000"/>
              </a:solidFill>
              <a:latin typeface="Consolas" pitchFamily="49" charset="0"/>
              <a:cs typeface="Consolas" pitchFamily="49" charset="0"/>
            </a:endParaRPr>
          </a:p>
        </p:txBody>
      </p:sp>
      <p:cxnSp>
        <p:nvCxnSpPr>
          <p:cNvPr id="15" name="Straight Connector 14"/>
          <p:cNvCxnSpPr/>
          <p:nvPr/>
        </p:nvCxnSpPr>
        <p:spPr>
          <a:xfrm>
            <a:off x="852755" y="2178121"/>
            <a:ext cx="8527551" cy="10275"/>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2754" y="2589088"/>
            <a:ext cx="2342509"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656166" y="1407560"/>
            <a:ext cx="2505353" cy="125344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cxnSp>
        <p:nvCxnSpPr>
          <p:cNvPr id="20" name="Straight Connector 19"/>
          <p:cNvCxnSpPr/>
          <p:nvPr/>
        </p:nvCxnSpPr>
        <p:spPr>
          <a:xfrm>
            <a:off x="852754" y="2979504"/>
            <a:ext cx="6277511" cy="0"/>
          </a:xfrm>
          <a:prstGeom prst="line">
            <a:avLst/>
          </a:prstGeom>
          <a:ln w="76200">
            <a:solidFill>
              <a:schemeClr val="bg2">
                <a:lumMod val="50000"/>
                <a:lumOff val="50000"/>
                <a:alpha val="698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bwMode="auto">
          <a:xfrm>
            <a:off x="8541421" y="3193138"/>
            <a:ext cx="3620098" cy="2252165"/>
          </a:xfrm>
          <a:prstGeom prst="wedgeRectCallout">
            <a:avLst>
              <a:gd name="adj1" fmla="val -90879"/>
              <a:gd name="adj2" fmla="val -59538"/>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Avoided if the method took fast path,</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AND the returned value was “common” …</a:t>
            </a: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400" i="1" dirty="0" smtClean="0">
                <a:gradFill>
                  <a:gsLst>
                    <a:gs pos="0">
                      <a:srgbClr val="FFFFFF"/>
                    </a:gs>
                    <a:gs pos="100000">
                      <a:srgbClr val="FFFFFF"/>
                    </a:gs>
                  </a:gsLst>
                  <a:lin ang="5400000" scaled="0"/>
                </a:gradFill>
                <a:ea typeface="Segoe UI" pitchFamily="34" charset="0"/>
                <a:cs typeface="Segoe UI" pitchFamily="34" charset="0"/>
              </a:rPr>
              <a:t>0, 1, true, false, null, “”</a:t>
            </a:r>
          </a:p>
        </p:txBody>
      </p:sp>
      <p:sp>
        <p:nvSpPr>
          <p:cNvPr id="26" name="TextBox 25"/>
          <p:cNvSpPr txBox="1"/>
          <p:nvPr/>
        </p:nvSpPr>
        <p:spPr>
          <a:xfrm>
            <a:off x="8541421" y="5497301"/>
            <a:ext cx="3620098" cy="960263"/>
          </a:xfrm>
          <a:prstGeom prst="rect">
            <a:avLst/>
          </a:prstGeom>
          <a:solidFill>
            <a:schemeClr val="bg2">
              <a:lumMod val="75000"/>
              <a:lumOff val="25000"/>
            </a:schemeClr>
          </a:solid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For other returns values, try caching yourself!</a:t>
            </a:r>
          </a:p>
        </p:txBody>
      </p:sp>
    </p:spTree>
    <p:extLst>
      <p:ext uri="{BB962C8B-B14F-4D97-AF65-F5344CB8AC3E}">
        <p14:creationId xmlns:p14="http://schemas.microsoft.com/office/powerpoint/2010/main" val="2772358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Libraries should expose chunky </a:t>
            </a:r>
            <a:r>
              <a:rPr lang="en-US" dirty="0" err="1" smtClean="0"/>
              <a:t>async</a:t>
            </a:r>
            <a:r>
              <a:rPr lang="en-US" dirty="0" smtClean="0"/>
              <a:t> APIs</a:t>
            </a:r>
            <a:endParaRPr lang="en-US" dirty="0"/>
          </a:p>
        </p:txBody>
      </p:sp>
      <p:sp>
        <p:nvSpPr>
          <p:cNvPr id="4" name="Text Placeholder 5"/>
          <p:cNvSpPr txBox="1">
            <a:spLocks/>
          </p:cNvSpPr>
          <p:nvPr/>
        </p:nvSpPr>
        <p:spPr>
          <a:xfrm>
            <a:off x="426693" y="1668462"/>
            <a:ext cx="11887200" cy="429963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gradFill>
                <a:gsLst>
                  <a:gs pos="1250">
                    <a:srgbClr val="00BCF2"/>
                  </a:gs>
                  <a:gs pos="99000">
                    <a:srgbClr val="00BCF2"/>
                  </a:gs>
                </a:gsLst>
                <a:lin ang="5400000" scaled="0"/>
              </a:gradFill>
            </a:endParaRPr>
          </a:p>
          <a:p>
            <a:r>
              <a:rPr lang="en-US" dirty="0" smtClean="0">
                <a:gradFill>
                  <a:gsLst>
                    <a:gs pos="1250">
                      <a:srgbClr val="00BCF2"/>
                    </a:gs>
                    <a:gs pos="99000">
                      <a:srgbClr val="00BCF2"/>
                    </a:gs>
                  </a:gsLst>
                  <a:lin ang="5400000" scaled="0"/>
                </a:gradFill>
              </a:rPr>
              <a:t>Principles</a:t>
            </a:r>
          </a:p>
          <a:p>
            <a:r>
              <a:rPr lang="en-US" sz="2400" i="1" dirty="0" smtClean="0">
                <a:solidFill>
                  <a:srgbClr val="FFFFFF"/>
                </a:solidFill>
                <a:latin typeface="Segoe UI"/>
              </a:rPr>
              <a:t>The heap is an app-global resource.</a:t>
            </a:r>
          </a:p>
          <a:p>
            <a:r>
              <a:rPr lang="en-US" sz="2400" dirty="0" smtClean="0">
                <a:solidFill>
                  <a:srgbClr val="FFFFFF"/>
                </a:solidFill>
                <a:latin typeface="Segoe UI"/>
              </a:rPr>
              <a:t>Like all heap allocations, </a:t>
            </a:r>
            <a:r>
              <a:rPr lang="en-US" sz="2400" dirty="0" err="1" smtClean="0">
                <a:solidFill>
                  <a:srgbClr val="FFFFFF"/>
                </a:solidFill>
                <a:latin typeface="Segoe UI"/>
              </a:rPr>
              <a:t>async</a:t>
            </a:r>
            <a:r>
              <a:rPr lang="en-US" sz="2400" dirty="0" smtClean="0">
                <a:solidFill>
                  <a:srgbClr val="FFFFFF"/>
                </a:solidFill>
                <a:latin typeface="Segoe UI"/>
              </a:rPr>
              <a:t> allocations can contributing to hurting </a:t>
            </a:r>
            <a:r>
              <a:rPr lang="en-US" sz="2400" b="1" dirty="0" smtClean="0">
                <a:solidFill>
                  <a:srgbClr val="FFFF00"/>
                </a:solidFill>
                <a:latin typeface="Segoe UI"/>
              </a:rPr>
              <a:t>GC </a:t>
            </a:r>
            <a:r>
              <a:rPr lang="en-US" sz="2400" b="1" dirty="0" err="1" smtClean="0">
                <a:solidFill>
                  <a:srgbClr val="FFFF00"/>
                </a:solidFill>
                <a:latin typeface="Segoe UI"/>
              </a:rPr>
              <a:t>perf</a:t>
            </a:r>
            <a:r>
              <a:rPr lang="en-US" sz="2400" dirty="0" smtClean="0">
                <a:solidFill>
                  <a:srgbClr val="FFFFFF"/>
                </a:solidFill>
                <a:latin typeface="Segoe UI"/>
              </a:rPr>
              <a:t>.</a:t>
            </a:r>
            <a:br>
              <a:rPr lang="en-US" sz="2400" dirty="0" smtClean="0">
                <a:solidFill>
                  <a:srgbClr val="FFFFFF"/>
                </a:solidFill>
                <a:latin typeface="Segoe UI"/>
              </a:rPr>
            </a:br>
            <a:r>
              <a:rPr lang="en-US" sz="1800" dirty="0" smtClean="0">
                <a:solidFill>
                  <a:srgbClr val="FFFFFF"/>
                </a:solidFill>
                <a:latin typeface="Segoe UI"/>
              </a:rPr>
              <a:t> </a:t>
            </a:r>
          </a:p>
          <a:p>
            <a:r>
              <a:rPr lang="en-US" dirty="0" smtClean="0">
                <a:gradFill>
                  <a:gsLst>
                    <a:gs pos="1250">
                      <a:srgbClr val="00BCF2"/>
                    </a:gs>
                    <a:gs pos="99000">
                      <a:srgbClr val="00BCF2"/>
                    </a:gs>
                  </a:gsLst>
                  <a:lin ang="5400000" scaled="0"/>
                </a:gradFill>
              </a:rPr>
              <a:t>Guidance</a:t>
            </a:r>
          </a:p>
          <a:p>
            <a:pPr lvl="1"/>
            <a:r>
              <a:rPr lang="en-US" sz="2400" dirty="0" smtClean="0">
                <a:gradFill>
                  <a:gsLst>
                    <a:gs pos="1250">
                      <a:srgbClr val="FFFFFF"/>
                    </a:gs>
                    <a:gs pos="100000">
                      <a:srgbClr val="FFFFFF"/>
                    </a:gs>
                  </a:gsLst>
                  <a:lin ang="5400000" scaled="0"/>
                </a:gradFill>
              </a:rPr>
              <a:t>Libraries should expose chunky async APIs, not chatty.</a:t>
            </a:r>
          </a:p>
          <a:p>
            <a:pPr lvl="1"/>
            <a:r>
              <a:rPr lang="en-US" sz="2400" dirty="0" smtClean="0">
                <a:gradFill>
                  <a:gsLst>
                    <a:gs pos="1250">
                      <a:srgbClr val="FFFFFF"/>
                    </a:gs>
                    <a:gs pos="100000">
                      <a:srgbClr val="FFFFFF"/>
                    </a:gs>
                  </a:gsLst>
                  <a:lin ang="5400000" scaled="0"/>
                </a:gradFill>
              </a:rPr>
              <a:t>If your library has to be chatty, and GC </a:t>
            </a:r>
            <a:r>
              <a:rPr lang="en-US" sz="2400" dirty="0" err="1" smtClean="0">
                <a:gradFill>
                  <a:gsLst>
                    <a:gs pos="1250">
                      <a:srgbClr val="FFFFFF"/>
                    </a:gs>
                    <a:gs pos="100000">
                      <a:srgbClr val="FFFFFF"/>
                    </a:gs>
                  </a:gsLst>
                  <a:lin ang="5400000" scaled="0"/>
                </a:gradFill>
              </a:rPr>
              <a:t>perf</a:t>
            </a:r>
            <a:r>
              <a:rPr lang="en-US" sz="2400" dirty="0" smtClean="0">
                <a:gradFill>
                  <a:gsLst>
                    <a:gs pos="1250">
                      <a:srgbClr val="FFFFFF"/>
                    </a:gs>
                    <a:gs pos="100000">
                      <a:srgbClr val="FFFFFF"/>
                    </a:gs>
                  </a:gsLst>
                  <a:lin ang="5400000" scaled="0"/>
                </a:gradFill>
              </a:rPr>
              <a:t> is a problem, and the heap has lots of </a:t>
            </a:r>
            <a:r>
              <a:rPr lang="en-US" sz="2400" dirty="0" err="1" smtClean="0">
                <a:gradFill>
                  <a:gsLst>
                    <a:gs pos="1250">
                      <a:srgbClr val="FFFFFF"/>
                    </a:gs>
                    <a:gs pos="100000">
                      <a:srgbClr val="FFFFFF"/>
                    </a:gs>
                  </a:gsLst>
                  <a:lin ang="5400000" scaled="0"/>
                </a:gradFill>
              </a:rPr>
              <a:t>async</a:t>
            </a:r>
            <a:r>
              <a:rPr lang="en-US" sz="2400" dirty="0" smtClean="0">
                <a:gradFill>
                  <a:gsLst>
                    <a:gs pos="1250">
                      <a:srgbClr val="FFFFFF"/>
                    </a:gs>
                    <a:gs pos="100000">
                      <a:srgbClr val="FFFFFF"/>
                    </a:gs>
                  </a:gsLst>
                  <a:lin ang="5400000" scaled="0"/>
                </a:gradFill>
              </a:rPr>
              <a:t> allocations, then optimize the fast-path.</a:t>
            </a:r>
          </a:p>
        </p:txBody>
      </p:sp>
    </p:spTree>
    <p:extLst>
      <p:ext uri="{BB962C8B-B14F-4D97-AF65-F5344CB8AC3E}">
        <p14:creationId xmlns:p14="http://schemas.microsoft.com/office/powerpoint/2010/main" val="2892873333"/>
      </p:ext>
    </p:extLst>
  </p:cSld>
  <p:clrMapOvr>
    <a:masterClrMapping/>
  </p:clrMapOvr>
  <p:transition>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2" y="1211261"/>
            <a:ext cx="12436475" cy="5792787"/>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Consider .</a:t>
            </a:r>
            <a:r>
              <a:rPr lang="en-US" dirty="0" err="1" smtClean="0">
                <a:gradFill>
                  <a:gsLst>
                    <a:gs pos="0">
                      <a:srgbClr val="FFFFFF"/>
                    </a:gs>
                    <a:gs pos="100000">
                      <a:srgbClr val="FFFFFF"/>
                    </a:gs>
                  </a:gsLst>
                  <a:lin ang="5400000" scaled="0"/>
                </a:gradFill>
              </a:rPr>
              <a:t>ConfigureAwait</a:t>
            </a:r>
            <a:r>
              <a:rPr lang="en-US" dirty="0" smtClean="0">
                <a:gradFill>
                  <a:gsLst>
                    <a:gs pos="0">
                      <a:srgbClr val="FFFFFF"/>
                    </a:gs>
                    <a:gs pos="100000">
                      <a:srgbClr val="FFFFFF"/>
                    </a:gs>
                  </a:gsLst>
                  <a:lin ang="5400000" scaled="0"/>
                </a:gradFill>
              </a:rPr>
              <a:t>(false) in libraries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353318" y="2128836"/>
            <a:ext cx="4800600" cy="3352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Library methods might be called from different contexts:</a:t>
            </a:r>
          </a:p>
          <a:p>
            <a:pPr defTabSz="932472" fontAlgn="base">
              <a:lnSpc>
                <a:spcPct val="90000"/>
              </a:lnSpc>
              <a:spcBef>
                <a:spcPct val="0"/>
              </a:spcBef>
              <a:spcAft>
                <a:spcPts val="120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Consider .</a:t>
            </a:r>
            <a:r>
              <a:rPr lang="en-US" sz="2400" dirty="0" err="1" smtClean="0">
                <a:gradFill>
                  <a:gsLst>
                    <a:gs pos="0">
                      <a:srgbClr val="FFFFFF"/>
                    </a:gs>
                    <a:gs pos="100000">
                      <a:srgbClr val="FFFFFF"/>
                    </a:gs>
                  </a:gsLst>
                  <a:lin ang="5400000" scaled="0"/>
                </a:gradFill>
                <a:ea typeface="Segoe UI" pitchFamily="34" charset="0"/>
                <a:cs typeface="Segoe UI" pitchFamily="34" charset="0"/>
              </a:rPr>
              <a:t>ConfigureAwait</a:t>
            </a:r>
            <a:r>
              <a:rPr lang="en-US" sz="2400" dirty="0" smtClean="0">
                <a:gradFill>
                  <a:gsLst>
                    <a:gs pos="0">
                      <a:srgbClr val="FFFFFF"/>
                    </a:gs>
                    <a:gs pos="100000">
                      <a:srgbClr val="FFFFFF"/>
                    </a:gs>
                  </a:gsLst>
                  <a:lin ang="5400000" scaled="0"/>
                </a:gradFill>
                <a:ea typeface="Segoe UI" pitchFamily="34" charset="0"/>
                <a:cs typeface="Segoe UI" pitchFamily="34" charset="0"/>
              </a:rPr>
              <a:t>(false).</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708650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Consider .</a:t>
            </a:r>
            <a:r>
              <a:rPr lang="en-US" dirty="0" err="1">
                <a:gradFill>
                  <a:gsLst>
                    <a:gs pos="0">
                      <a:srgbClr val="FFFFFF"/>
                    </a:gs>
                    <a:gs pos="100000">
                      <a:srgbClr val="FFFFFF"/>
                    </a:gs>
                  </a:gsLst>
                  <a:lin ang="5400000" scaled="0"/>
                </a:gradFill>
              </a:rPr>
              <a:t>ConfigureAwait</a:t>
            </a:r>
            <a:r>
              <a:rPr lang="en-US" dirty="0">
                <a:gradFill>
                  <a:gsLst>
                    <a:gs pos="0">
                      <a:srgbClr val="FFFFFF"/>
                    </a:gs>
                    <a:gs pos="100000">
                      <a:srgbClr val="FFFFFF"/>
                    </a:gs>
                  </a:gsLst>
                  <a:lin ang="5400000" scaled="0"/>
                </a:gradFill>
              </a:rPr>
              <a:t>(false) in libraries</a:t>
            </a:r>
            <a:endParaRPr lang="en-US" dirty="0"/>
          </a:p>
        </p:txBody>
      </p:sp>
      <p:sp>
        <p:nvSpPr>
          <p:cNvPr id="3" name="Content Placeholder 2"/>
          <p:cNvSpPr>
            <a:spLocks noGrp="1"/>
          </p:cNvSpPr>
          <p:nvPr>
            <p:ph type="body" sz="quarter" idx="4294967295"/>
          </p:nvPr>
        </p:nvSpPr>
        <p:spPr>
          <a:xfrm>
            <a:off x="274639" y="1439862"/>
            <a:ext cx="11887200" cy="5334000"/>
          </a:xfrm>
          <a:prstGeom prst="rect">
            <a:avLst/>
          </a:prstGeom>
        </p:spPr>
        <p:txBody>
          <a:bodyPr>
            <a:noAutofit/>
          </a:bodyPr>
          <a:lstStyle/>
          <a:p>
            <a:pPr marL="0" indent="0">
              <a:buNone/>
            </a:pPr>
            <a:r>
              <a:rPr lang="en-US" dirty="0" smtClean="0">
                <a:solidFill>
                  <a:schemeClr val="tx2"/>
                </a:solidFill>
              </a:rPr>
              <a:t>Sync context represents a “target for work”</a:t>
            </a:r>
          </a:p>
          <a:p>
            <a:pPr marL="0" lvl="1" indent="0">
              <a:buNone/>
            </a:pPr>
            <a:r>
              <a:rPr lang="en-US" sz="2000" dirty="0" smtClean="0"/>
              <a:t>e.g. </a:t>
            </a:r>
            <a:r>
              <a:rPr lang="en-US" sz="2000" dirty="0" err="1" smtClean="0"/>
              <a:t>WindowsFormsSynchronizationContext</a:t>
            </a:r>
            <a:r>
              <a:rPr lang="en-US" sz="2000" dirty="0" smtClean="0"/>
              <a:t>, whose .Post() does </a:t>
            </a:r>
            <a:r>
              <a:rPr lang="en-US" sz="2000" dirty="0" err="1" smtClean="0"/>
              <a:t>Control.BeginInvoke</a:t>
            </a:r>
            <a:endParaRPr lang="en-US" sz="2000" dirty="0"/>
          </a:p>
          <a:p>
            <a:pPr marL="0" lvl="1" indent="0">
              <a:buNone/>
            </a:pPr>
            <a:r>
              <a:rPr lang="en-US" sz="2000" dirty="0" smtClean="0"/>
              <a:t>e.g. </a:t>
            </a:r>
            <a:r>
              <a:rPr lang="en-US" sz="2000" dirty="0" err="1" smtClean="0"/>
              <a:t>DispatcherSynchronizationContext</a:t>
            </a:r>
            <a:r>
              <a:rPr lang="en-US" sz="2000" dirty="0" smtClean="0"/>
              <a:t>, whose .Post() does </a:t>
            </a:r>
            <a:r>
              <a:rPr lang="en-US" sz="2000" dirty="0" err="1" smtClean="0"/>
              <a:t>Dispatcher.BeginInvoke</a:t>
            </a:r>
            <a:endParaRPr lang="en-US" sz="2000" dirty="0" smtClean="0"/>
          </a:p>
          <a:p>
            <a:pPr marL="0" lvl="1" indent="0">
              <a:buNone/>
            </a:pPr>
            <a:r>
              <a:rPr lang="en-US" sz="2000" dirty="0" smtClean="0"/>
              <a:t>e.g. </a:t>
            </a:r>
            <a:r>
              <a:rPr lang="en-US" sz="2000" dirty="0" err="1" smtClean="0"/>
              <a:t>AspNetSynchronizationContext</a:t>
            </a:r>
            <a:r>
              <a:rPr lang="en-US" sz="2000" dirty="0" smtClean="0"/>
              <a:t>, whose .Post() ensures one-at-a-time</a:t>
            </a:r>
          </a:p>
          <a:p>
            <a:pPr marL="0" lvl="1" indent="0">
              <a:buNone/>
            </a:pPr>
            <a:endParaRPr lang="en-US" sz="2000" dirty="0"/>
          </a:p>
          <a:p>
            <a:pPr marL="0" indent="0">
              <a:buNone/>
            </a:pPr>
            <a:r>
              <a:rPr lang="en-US" dirty="0" smtClean="0">
                <a:solidFill>
                  <a:schemeClr val="tx2"/>
                </a:solidFill>
              </a:rPr>
              <a:t>“Await task” uses the sync context</a:t>
            </a:r>
            <a:endParaRPr lang="en-US" dirty="0">
              <a:solidFill>
                <a:schemeClr val="tx2"/>
              </a:solidFill>
            </a:endParaRPr>
          </a:p>
          <a:p>
            <a:pPr marL="0" lvl="1" indent="0">
              <a:buNone/>
            </a:pPr>
            <a:r>
              <a:rPr lang="en-US" sz="2000" dirty="0" smtClean="0"/>
              <a:t>1. It captures </a:t>
            </a:r>
            <a:r>
              <a:rPr lang="en-US" sz="2000" dirty="0"/>
              <a:t>the current </a:t>
            </a:r>
            <a:r>
              <a:rPr lang="en-US" sz="2000" dirty="0" err="1"/>
              <a:t>SyncContext</a:t>
            </a:r>
            <a:r>
              <a:rPr lang="en-US" sz="2000" dirty="0"/>
              <a:t> before awaiting.</a:t>
            </a:r>
          </a:p>
          <a:p>
            <a:pPr marL="0" lvl="1" indent="0">
              <a:buNone/>
            </a:pPr>
            <a:r>
              <a:rPr lang="en-US" sz="2000" dirty="0" smtClean="0"/>
              <a:t>2. Upon task completion, it calls </a:t>
            </a:r>
            <a:r>
              <a:rPr lang="en-US" sz="2000" dirty="0" err="1" smtClean="0"/>
              <a:t>SyncContext.Post</a:t>
            </a:r>
            <a:r>
              <a:rPr lang="en-US" sz="2000" dirty="0"/>
              <a:t>() to resume </a:t>
            </a:r>
            <a:r>
              <a:rPr lang="en-US" sz="2000" b="1" dirty="0" smtClean="0">
                <a:solidFill>
                  <a:srgbClr val="00FFFF"/>
                </a:solidFill>
              </a:rPr>
              <a:t>“where you were before”</a:t>
            </a:r>
            <a:r>
              <a:rPr lang="en-US" sz="2000" dirty="0" smtClean="0"/>
              <a:t/>
            </a:r>
            <a:br>
              <a:rPr lang="en-US" sz="2000" dirty="0" smtClean="0"/>
            </a:br>
            <a:endParaRPr lang="en-US" sz="2000" dirty="0"/>
          </a:p>
          <a:p>
            <a:pPr marL="0" lvl="1" indent="0">
              <a:buNone/>
            </a:pPr>
            <a:r>
              <a:rPr lang="en-US" sz="2000" dirty="0" smtClean="0"/>
              <a:t>For app-level code, this is fine. </a:t>
            </a:r>
            <a:r>
              <a:rPr lang="en-US" sz="2000" b="1" dirty="0" smtClean="0">
                <a:solidFill>
                  <a:srgbClr val="FFFF00"/>
                </a:solidFill>
              </a:rPr>
              <a:t>But for library code, it’s </a:t>
            </a:r>
            <a:r>
              <a:rPr lang="en-US" sz="2000" b="1" dirty="0">
                <a:solidFill>
                  <a:srgbClr val="FFFF00"/>
                </a:solidFill>
              </a:rPr>
              <a:t>rarely </a:t>
            </a:r>
            <a:r>
              <a:rPr lang="en-US" sz="2000" b="1" dirty="0" smtClean="0">
                <a:solidFill>
                  <a:srgbClr val="FFFF00"/>
                </a:solidFill>
              </a:rPr>
              <a:t>needed!</a:t>
            </a:r>
          </a:p>
          <a:p>
            <a:pPr marL="0" lvl="1" indent="0">
              <a:buNone/>
            </a:pPr>
            <a:r>
              <a:rPr lang="en-US" sz="2000" dirty="0" smtClean="0">
                <a:solidFill>
                  <a:schemeClr val="tx1"/>
                </a:solidFill>
              </a:rPr>
              <a:t>You can use “await </a:t>
            </a:r>
            <a:r>
              <a:rPr lang="en-US" sz="2000" dirty="0" err="1" smtClean="0">
                <a:solidFill>
                  <a:schemeClr val="tx1"/>
                </a:solidFill>
              </a:rPr>
              <a:t>task.ConfigureAwait</a:t>
            </a:r>
            <a:r>
              <a:rPr lang="en-US" sz="2000" dirty="0" smtClean="0">
                <a:solidFill>
                  <a:schemeClr val="tx1"/>
                </a:solidFill>
              </a:rPr>
              <a:t>(false)”</a:t>
            </a:r>
          </a:p>
          <a:p>
            <a:pPr marL="0" lvl="1" indent="0">
              <a:buNone/>
            </a:pPr>
            <a:r>
              <a:rPr lang="en-US" sz="2000" dirty="0" smtClean="0">
                <a:solidFill>
                  <a:schemeClr val="tx1"/>
                </a:solidFill>
              </a:rPr>
              <a:t>This suppresses step 2; instead if possible it resumes </a:t>
            </a:r>
            <a:r>
              <a:rPr lang="en-US" sz="2000" b="1" dirty="0" smtClean="0">
                <a:solidFill>
                  <a:srgbClr val="FFFF00"/>
                </a:solidFill>
              </a:rPr>
              <a:t>“on the thread that completed the task”</a:t>
            </a:r>
          </a:p>
          <a:p>
            <a:pPr marL="0" lvl="1" indent="0">
              <a:buNone/>
            </a:pPr>
            <a:endParaRPr lang="en-US" sz="2000" dirty="0" smtClean="0">
              <a:solidFill>
                <a:schemeClr val="tx1"/>
              </a:solidFill>
            </a:endParaRPr>
          </a:p>
          <a:p>
            <a:pPr marL="0" lvl="1" indent="0">
              <a:buNone/>
            </a:pPr>
            <a:r>
              <a:rPr lang="en-US" sz="2000" dirty="0" smtClean="0">
                <a:solidFill>
                  <a:schemeClr val="tx1"/>
                </a:solidFill>
              </a:rPr>
              <a:t>Result: slightly better performance. Also can avoid deadlock if a badly-written user blocks.</a:t>
            </a:r>
            <a:endParaRPr lang="en-US" sz="2000" b="1" dirty="0" smtClean="0">
              <a:solidFill>
                <a:srgbClr val="00FFFF"/>
              </a:solidFill>
            </a:endParaRPr>
          </a:p>
        </p:txBody>
      </p:sp>
    </p:spTree>
    <p:extLst>
      <p:ext uri="{BB962C8B-B14F-4D97-AF65-F5344CB8AC3E}">
        <p14:creationId xmlns:p14="http://schemas.microsoft.com/office/powerpoint/2010/main" val="309923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9275" y="2655888"/>
            <a:ext cx="11887200" cy="1831975"/>
          </a:xfrm>
        </p:spPr>
        <p:txBody>
          <a:bodyPr/>
          <a:lstStyle/>
          <a:p>
            <a:r>
              <a:rPr lang="en-US" sz="8800" dirty="0" smtClean="0"/>
              <a:t>Stop using async void!</a:t>
            </a:r>
            <a:endParaRPr lang="en-US" sz="8800" dirty="0"/>
          </a:p>
        </p:txBody>
      </p:sp>
    </p:spTree>
    <p:extLst>
      <p:ext uri="{BB962C8B-B14F-4D97-AF65-F5344CB8AC3E}">
        <p14:creationId xmlns:p14="http://schemas.microsoft.com/office/powerpoint/2010/main" val="3480969893"/>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Consider .</a:t>
            </a:r>
            <a:r>
              <a:rPr lang="en-US" dirty="0" err="1" smtClean="0"/>
              <a:t>ConfigureAwait</a:t>
            </a:r>
            <a:r>
              <a:rPr lang="en-US" dirty="0" smtClean="0"/>
              <a:t>(false) in libraries</a:t>
            </a:r>
            <a:endParaRPr lang="en-US" dirty="0"/>
          </a:p>
        </p:txBody>
      </p:sp>
      <p:sp>
        <p:nvSpPr>
          <p:cNvPr id="6" name="Text Placeholder 5"/>
          <p:cNvSpPr>
            <a:spLocks noGrp="1"/>
          </p:cNvSpPr>
          <p:nvPr>
            <p:ph type="body" sz="quarter" idx="4294967295"/>
          </p:nvPr>
        </p:nvSpPr>
        <p:spPr>
          <a:xfrm>
            <a:off x="274293" y="1516062"/>
            <a:ext cx="11887200" cy="3976473"/>
          </a:xfrm>
          <a:prstGeom prst="rect">
            <a:avLst/>
          </a:prstGeom>
        </p:spPr>
        <p:txBody>
          <a:bodyPr/>
          <a:lstStyle/>
          <a:p>
            <a:pPr marL="0" indent="0">
              <a:buNone/>
            </a:pPr>
            <a:endParaRPr lang="en-US" dirty="0" smtClean="0"/>
          </a:p>
          <a:p>
            <a:pPr marL="0" indent="0">
              <a:buNone/>
            </a:pPr>
            <a:r>
              <a:rPr lang="en-US" dirty="0">
                <a:gradFill>
                  <a:gsLst>
                    <a:gs pos="1250">
                      <a:schemeClr val="tx2"/>
                    </a:gs>
                    <a:gs pos="99000">
                      <a:schemeClr val="tx2"/>
                    </a:gs>
                  </a:gsLst>
                  <a:lin ang="5400000" scaled="0"/>
                </a:gradFill>
              </a:rPr>
              <a:t>Principles</a:t>
            </a:r>
          </a:p>
          <a:p>
            <a:pPr marL="101600" indent="0">
              <a:buNone/>
            </a:pPr>
            <a:r>
              <a:rPr lang="en-US" sz="2400" dirty="0">
                <a:latin typeface="+mn-lt"/>
              </a:rPr>
              <a:t>The UI message-queue is an app-global resource.</a:t>
            </a:r>
          </a:p>
          <a:p>
            <a:pPr marL="101600" indent="0">
              <a:buNone/>
            </a:pPr>
            <a:r>
              <a:rPr lang="en-US" sz="2400" dirty="0" smtClean="0">
                <a:latin typeface="+mn-lt"/>
              </a:rPr>
              <a:t>Too </a:t>
            </a:r>
            <a:r>
              <a:rPr lang="en-US" sz="2400" dirty="0">
                <a:latin typeface="+mn-lt"/>
              </a:rPr>
              <a:t>much use will hurt UI responsiveness.</a:t>
            </a:r>
            <a:br>
              <a:rPr lang="en-US" sz="2400" dirty="0">
                <a:latin typeface="+mn-lt"/>
              </a:rPr>
            </a:br>
            <a:endParaRPr lang="en-US" sz="2400" dirty="0">
              <a:latin typeface="+mn-lt"/>
            </a:endParaRPr>
          </a:p>
          <a:p>
            <a:pPr marL="0" indent="0">
              <a:buClrTx/>
              <a:buSzPct val="90000"/>
              <a:buNone/>
            </a:pPr>
            <a:r>
              <a:rPr lang="en-US" dirty="0">
                <a:gradFill>
                  <a:gsLst>
                    <a:gs pos="1250">
                      <a:schemeClr val="tx2"/>
                    </a:gs>
                    <a:gs pos="99000">
                      <a:schemeClr val="tx2"/>
                    </a:gs>
                  </a:gsLst>
                  <a:lin ang="5400000" scaled="0"/>
                </a:gradFill>
              </a:rPr>
              <a:t>Guidance</a:t>
            </a:r>
          </a:p>
          <a:p>
            <a:pPr marL="101600" indent="0">
              <a:buNone/>
            </a:pPr>
            <a:r>
              <a:rPr lang="en-US" sz="2400" dirty="0">
                <a:latin typeface="+mn-lt"/>
              </a:rPr>
              <a:t>If your method calls chatty </a:t>
            </a:r>
            <a:r>
              <a:rPr lang="en-US" sz="2400" dirty="0" err="1">
                <a:latin typeface="+mn-lt"/>
              </a:rPr>
              <a:t>async</a:t>
            </a:r>
            <a:r>
              <a:rPr lang="en-US" sz="2400" dirty="0">
                <a:latin typeface="+mn-lt"/>
              </a:rPr>
              <a:t> APIs, but doesn’t touch the UI, then use </a:t>
            </a:r>
            <a:r>
              <a:rPr lang="en-US" sz="2400" dirty="0" err="1">
                <a:latin typeface="+mn-lt"/>
              </a:rPr>
              <a:t>ConfigureAwait</a:t>
            </a:r>
            <a:r>
              <a:rPr lang="en-US" sz="2400" dirty="0">
                <a:latin typeface="+mn-lt"/>
              </a:rPr>
              <a:t>(false)</a:t>
            </a:r>
          </a:p>
        </p:txBody>
      </p:sp>
    </p:spTree>
    <p:extLst>
      <p:ext uri="{BB962C8B-B14F-4D97-AF65-F5344CB8AC3E}">
        <p14:creationId xmlns:p14="http://schemas.microsoft.com/office/powerpoint/2010/main" val="2600778186"/>
      </p:ext>
    </p:extLst>
  </p:cSld>
  <p:clrMapOvr>
    <a:masterClrMapping/>
  </p:clrMapOvr>
  <p:transition>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212850"/>
            <a:ext cx="12070012" cy="3354765"/>
          </a:xfrm>
        </p:spPr>
        <p:txBody>
          <a:bodyPr/>
          <a:lstStyle/>
          <a:p>
            <a:pPr marL="0" lvl="0" indent="0">
              <a:spcBef>
                <a:spcPts val="2400"/>
              </a:spcBef>
              <a:buNone/>
            </a:pPr>
            <a:r>
              <a:rPr lang="en-US" sz="2800" dirty="0" smtClean="0">
                <a:solidFill>
                  <a:schemeClr val="bg2">
                    <a:lumMod val="25000"/>
                    <a:lumOff val="75000"/>
                  </a:schemeClr>
                </a:solidFill>
              </a:rPr>
              <a:t>Mon 	1:15pm</a:t>
            </a:r>
            <a:r>
              <a:rPr lang="en-US" sz="2800" dirty="0" smtClean="0">
                <a:gradFill>
                  <a:gsLst>
                    <a:gs pos="1250">
                      <a:schemeClr val="tx1"/>
                    </a:gs>
                    <a:gs pos="100000">
                      <a:schemeClr val="tx1"/>
                    </a:gs>
                  </a:gsLst>
                  <a:lin ang="5400000" scaled="0"/>
                </a:gradFill>
              </a:rPr>
              <a:t>: 	The Present and Future of .NET</a:t>
            </a:r>
          </a:p>
          <a:p>
            <a:pPr marL="0" lvl="0" indent="0">
              <a:spcBef>
                <a:spcPts val="2400"/>
              </a:spcBef>
              <a:buNone/>
            </a:pPr>
            <a:r>
              <a:rPr lang="en-US" sz="2800" dirty="0">
                <a:solidFill>
                  <a:schemeClr val="bg2">
                    <a:lumMod val="25000"/>
                    <a:lumOff val="75000"/>
                  </a:schemeClr>
                </a:solidFill>
              </a:rPr>
              <a:t>Mon </a:t>
            </a:r>
            <a:r>
              <a:rPr lang="en-US" sz="2800" dirty="0" smtClean="0">
                <a:solidFill>
                  <a:schemeClr val="bg2">
                    <a:lumMod val="25000"/>
                    <a:lumOff val="75000"/>
                  </a:schemeClr>
                </a:solidFill>
              </a:rPr>
              <a:t>	4:15pm</a:t>
            </a:r>
            <a:r>
              <a:rPr lang="en-US" sz="2800" dirty="0" smtClean="0">
                <a:gradFill>
                  <a:gsLst>
                    <a:gs pos="1250">
                      <a:schemeClr val="tx1"/>
                    </a:gs>
                    <a:gs pos="100000">
                      <a:schemeClr val="tx1"/>
                    </a:gs>
                  </a:gsLst>
                  <a:lin ang="5400000" scaled="0"/>
                </a:gradFill>
              </a:rPr>
              <a:t>: 	The Next Generation of .NET</a:t>
            </a:r>
          </a:p>
          <a:p>
            <a:pPr marL="0" lvl="0" indent="0">
              <a:spcBef>
                <a:spcPts val="2400"/>
              </a:spcBef>
              <a:buNone/>
            </a:pPr>
            <a:r>
              <a:rPr lang="en-US" sz="2800" dirty="0">
                <a:solidFill>
                  <a:schemeClr val="bg2">
                    <a:lumMod val="25000"/>
                    <a:lumOff val="75000"/>
                  </a:schemeClr>
                </a:solidFill>
              </a:rPr>
              <a:t>Tue </a:t>
            </a:r>
            <a:r>
              <a:rPr lang="en-US" sz="2800" dirty="0" smtClean="0">
                <a:solidFill>
                  <a:schemeClr val="bg2">
                    <a:lumMod val="25000"/>
                    <a:lumOff val="75000"/>
                  </a:schemeClr>
                </a:solidFill>
              </a:rPr>
              <a:t>	1:30pm</a:t>
            </a:r>
            <a:r>
              <a:rPr lang="en-US" sz="2800" dirty="0" smtClean="0">
                <a:gradFill>
                  <a:gsLst>
                    <a:gs pos="1250">
                      <a:schemeClr val="tx1"/>
                    </a:gs>
                    <a:gs pos="100000">
                      <a:schemeClr val="tx1"/>
                    </a:gs>
                  </a:gsLst>
                  <a:lin ang="5400000" scaled="0"/>
                </a:gradFill>
              </a:rPr>
              <a:t>: 	The Future of C# and VB</a:t>
            </a:r>
          </a:p>
          <a:p>
            <a:pPr marL="0" lvl="0" indent="0">
              <a:spcBef>
                <a:spcPts val="2400"/>
              </a:spcBef>
              <a:buNone/>
            </a:pPr>
            <a:r>
              <a:rPr lang="en-US" sz="2800" dirty="0">
                <a:solidFill>
                  <a:schemeClr val="bg2">
                    <a:lumMod val="25000"/>
                    <a:lumOff val="75000"/>
                  </a:schemeClr>
                </a:solidFill>
              </a:rPr>
              <a:t>Tue </a:t>
            </a:r>
            <a:r>
              <a:rPr lang="en-US" sz="2800" dirty="0" smtClean="0">
                <a:solidFill>
                  <a:schemeClr val="bg2">
                    <a:lumMod val="25000"/>
                    <a:lumOff val="75000"/>
                  </a:schemeClr>
                </a:solidFill>
              </a:rPr>
              <a:t>	3:15pm</a:t>
            </a:r>
            <a:r>
              <a:rPr lang="en-US" sz="2800" dirty="0" smtClean="0">
                <a:gradFill>
                  <a:gsLst>
                    <a:gs pos="1250">
                      <a:schemeClr val="tx1"/>
                    </a:gs>
                    <a:gs pos="100000">
                      <a:schemeClr val="tx1"/>
                    </a:gs>
                  </a:gsLst>
                  <a:lin ang="5400000" scaled="0"/>
                </a:gradFill>
              </a:rPr>
              <a:t>: 	VS Power User: Tips and Tricks</a:t>
            </a:r>
          </a:p>
          <a:p>
            <a:pPr marL="0" lvl="0" indent="0">
              <a:spcBef>
                <a:spcPts val="2400"/>
              </a:spcBef>
              <a:buNone/>
            </a:pPr>
            <a:r>
              <a:rPr lang="en-US" sz="2800" dirty="0">
                <a:solidFill>
                  <a:schemeClr val="bg2">
                    <a:lumMod val="25000"/>
                    <a:lumOff val="75000"/>
                  </a:schemeClr>
                </a:solidFill>
              </a:rPr>
              <a:t>Thu </a:t>
            </a:r>
            <a:r>
              <a:rPr lang="en-US" sz="2800" dirty="0" smtClean="0">
                <a:solidFill>
                  <a:schemeClr val="bg2">
                    <a:lumMod val="25000"/>
                    <a:lumOff val="75000"/>
                  </a:schemeClr>
                </a:solidFill>
              </a:rPr>
              <a:t>	10:15am</a:t>
            </a:r>
            <a:r>
              <a:rPr lang="en-US" sz="2800" dirty="0" smtClean="0">
                <a:gradFill>
                  <a:gsLst>
                    <a:gs pos="1250">
                      <a:schemeClr val="tx1"/>
                    </a:gs>
                    <a:gs pos="100000">
                      <a:schemeClr val="tx1"/>
                    </a:gs>
                  </a:gsLst>
                  <a:lin ang="5400000" scaled="0"/>
                </a:gradFill>
              </a:rPr>
              <a:t>:	Async Best Practices for C# and VB</a:t>
            </a:r>
            <a:endParaRPr lang="en-US" sz="2800" dirty="0">
              <a:gradFill>
                <a:gsLst>
                  <a:gs pos="125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smtClean="0"/>
              <a:t>Related talks</a:t>
            </a:r>
            <a:endParaRPr lang="en-US" dirty="0"/>
          </a:p>
        </p:txBody>
      </p:sp>
      <p:sp>
        <p:nvSpPr>
          <p:cNvPr id="13" name="Text Placeholder 7"/>
          <p:cNvSpPr txBox="1">
            <a:spLocks/>
          </p:cNvSpPr>
          <p:nvPr/>
        </p:nvSpPr>
        <p:spPr>
          <a:xfrm>
            <a:off x="267028" y="4640262"/>
            <a:ext cx="12070012" cy="1406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Clr>
                <a:srgbClr val="00BCF2"/>
              </a:buClr>
              <a:buFontTx/>
              <a:buNone/>
            </a:pPr>
            <a:r>
              <a:rPr lang="en-US" sz="3800" dirty="0">
                <a:gradFill>
                  <a:gsLst>
                    <a:gs pos="1250">
                      <a:srgbClr val="FFFFFF"/>
                    </a:gs>
                    <a:gs pos="100000">
                      <a:srgbClr val="FFFFFF"/>
                    </a:gs>
                  </a:gsLst>
                  <a:lin ang="5400000" scaled="0"/>
                </a:gradFill>
              </a:rPr>
              <a:t>Find </a:t>
            </a:r>
            <a:r>
              <a:rPr lang="en-US" sz="3800" dirty="0" smtClean="0">
                <a:gradFill>
                  <a:gsLst>
                    <a:gs pos="1250">
                      <a:srgbClr val="FFFFFF"/>
                    </a:gs>
                    <a:gs pos="100000">
                      <a:srgbClr val="FFFFFF"/>
                    </a:gs>
                  </a:gsLst>
                  <a:lin ang="5400000" scaled="0"/>
                </a:gradFill>
              </a:rPr>
              <a:t>me:</a:t>
            </a:r>
          </a:p>
          <a:p>
            <a:pPr marL="0" indent="0">
              <a:spcBef>
                <a:spcPts val="2400"/>
              </a:spcBef>
              <a:buClr>
                <a:srgbClr val="00BCF2"/>
              </a:buClr>
              <a:buFontTx/>
              <a:buNone/>
            </a:pPr>
            <a:r>
              <a:rPr lang="en-US" sz="2800" dirty="0" smtClean="0">
                <a:solidFill>
                  <a:srgbClr val="002050">
                    <a:lumMod val="25000"/>
                    <a:lumOff val="75000"/>
                  </a:srgbClr>
                </a:solidFill>
              </a:rPr>
              <a:t>Thu 	1:30pm-3:00pm</a:t>
            </a:r>
            <a:r>
              <a:rPr lang="en-US" sz="2800" dirty="0" smtClean="0">
                <a:gradFill>
                  <a:gsLst>
                    <a:gs pos="1250">
                      <a:srgbClr val="FFFFFF"/>
                    </a:gs>
                    <a:gs pos="100000">
                      <a:srgbClr val="FFFFFF"/>
                    </a:gs>
                  </a:gsLst>
                  <a:lin ang="5400000" scaled="0"/>
                </a:gradFill>
              </a:rPr>
              <a:t>:	MSE booths</a:t>
            </a:r>
            <a:endParaRPr lang="en-US" sz="38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9278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3.08216E-6 L 2.26704E-6 -3.08216E-6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3 -3.18656E-6 L 2.26704E-6 -3.18656E-6 " pathEditMode="relative" rAng="0" ptsTypes="AA">
                                      <p:cBhvr>
                                        <p:cTn id="14" dur="5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787578"/>
            <a:ext cx="12070012" cy="4071884"/>
          </a:xfrm>
        </p:spPr>
        <p:txBody>
          <a:bodyPr/>
          <a:lstStyle/>
          <a:p>
            <a:pPr marL="0" indent="0">
              <a:lnSpc>
                <a:spcPct val="150000"/>
              </a:lnSpc>
              <a:spcAft>
                <a:spcPts val="600"/>
              </a:spcAft>
              <a:buNone/>
            </a:pPr>
            <a:r>
              <a:rPr lang="en-US" sz="3600" dirty="0" smtClean="0">
                <a:solidFill>
                  <a:schemeClr val="tx1"/>
                </a:solidFill>
              </a:rPr>
              <a:t>Stephen </a:t>
            </a:r>
            <a:r>
              <a:rPr lang="en-US" sz="3600" dirty="0" err="1" smtClean="0">
                <a:solidFill>
                  <a:schemeClr val="tx1"/>
                </a:solidFill>
              </a:rPr>
              <a:t>Toub’s</a:t>
            </a:r>
            <a:r>
              <a:rPr lang="en-US" sz="3600" dirty="0" smtClean="0">
                <a:solidFill>
                  <a:schemeClr val="tx1"/>
                </a:solidFill>
              </a:rPr>
              <a:t> blog:	</a:t>
            </a:r>
            <a:r>
              <a:rPr lang="en-US" sz="3600" dirty="0" smtClean="0">
                <a:gradFill>
                  <a:gsLst>
                    <a:gs pos="43363">
                      <a:schemeClr val="bg1"/>
                    </a:gs>
                    <a:gs pos="67000">
                      <a:schemeClr val="bg1"/>
                    </a:gs>
                  </a:gsLst>
                  <a:lin ang="5400000" scaled="0"/>
                </a:gradFill>
                <a:hlinkClick r:id="rId3"/>
              </a:rPr>
              <a:t>http</a:t>
            </a:r>
            <a:r>
              <a:rPr lang="en-US" sz="3600" dirty="0">
                <a:gradFill>
                  <a:gsLst>
                    <a:gs pos="43363">
                      <a:schemeClr val="bg1"/>
                    </a:gs>
                    <a:gs pos="67000">
                      <a:schemeClr val="bg1"/>
                    </a:gs>
                  </a:gsLst>
                  <a:lin ang="5400000" scaled="0"/>
                </a:gradFill>
                <a:hlinkClick r:id="rId3"/>
              </a:rPr>
              <a:t>://</a:t>
            </a:r>
            <a:r>
              <a:rPr lang="en-US" sz="3600" dirty="0" smtClean="0">
                <a:gradFill>
                  <a:gsLst>
                    <a:gs pos="43363">
                      <a:schemeClr val="bg1"/>
                    </a:gs>
                    <a:gs pos="67000">
                      <a:schemeClr val="bg1"/>
                    </a:gs>
                  </a:gsLst>
                  <a:lin ang="5400000" scaled="0"/>
                </a:gradFill>
                <a:hlinkClick r:id="rId3"/>
              </a:rPr>
              <a:t>blogs.msdn.com/b/pfxteam</a:t>
            </a:r>
            <a:endParaRPr lang="en-US" sz="3600" dirty="0">
              <a:gradFill>
                <a:gsLst>
                  <a:gs pos="43363">
                    <a:schemeClr val="bg1"/>
                  </a:gs>
                  <a:gs pos="67000">
                    <a:schemeClr val="bg1"/>
                  </a:gs>
                </a:gsLst>
                <a:lin ang="5400000" scaled="0"/>
              </a:gradFill>
            </a:endParaRPr>
          </a:p>
          <a:p>
            <a:pPr marL="0" indent="0">
              <a:lnSpc>
                <a:spcPct val="150000"/>
              </a:lnSpc>
              <a:spcAft>
                <a:spcPts val="600"/>
              </a:spcAft>
              <a:buNone/>
            </a:pPr>
            <a:r>
              <a:rPr lang="en-US" sz="3600" dirty="0" smtClean="0">
                <a:solidFill>
                  <a:schemeClr val="tx1"/>
                </a:solidFill>
              </a:rPr>
              <a:t>Lucian </a:t>
            </a:r>
            <a:r>
              <a:rPr lang="en-US" sz="3600" dirty="0" err="1" smtClean="0">
                <a:solidFill>
                  <a:schemeClr val="tx1"/>
                </a:solidFill>
              </a:rPr>
              <a:t>Wischik’s</a:t>
            </a:r>
            <a:r>
              <a:rPr lang="en-US" sz="3600" dirty="0" smtClean="0">
                <a:solidFill>
                  <a:schemeClr val="tx1"/>
                </a:solidFill>
              </a:rPr>
              <a:t> blog:	</a:t>
            </a:r>
            <a:r>
              <a:rPr lang="en-US" sz="3600" u="sng" dirty="0">
                <a:hlinkClick r:id="rId4"/>
              </a:rPr>
              <a:t>http://</a:t>
            </a:r>
            <a:r>
              <a:rPr lang="en-US" sz="3600" u="sng" dirty="0" smtClean="0">
                <a:hlinkClick r:id="rId4"/>
              </a:rPr>
              <a:t>blogs.msdn.com/b/lucian</a:t>
            </a:r>
            <a:endParaRPr lang="en-US" sz="3600" u="sng" dirty="0" smtClean="0"/>
          </a:p>
          <a:p>
            <a:pPr marL="0" indent="0">
              <a:lnSpc>
                <a:spcPct val="150000"/>
              </a:lnSpc>
              <a:spcAft>
                <a:spcPts val="600"/>
              </a:spcAft>
              <a:buNone/>
            </a:pPr>
            <a:r>
              <a:rPr lang="en-US" sz="3600" dirty="0" smtClean="0">
                <a:solidFill>
                  <a:schemeClr val="tx1"/>
                </a:solidFill>
              </a:rPr>
              <a:t>Stephen Cleary’s blog:	</a:t>
            </a:r>
            <a:r>
              <a:rPr lang="en-US" sz="3600" dirty="0">
                <a:gradFill>
                  <a:gsLst>
                    <a:gs pos="43363">
                      <a:schemeClr val="bg1"/>
                    </a:gs>
                    <a:gs pos="67000">
                      <a:schemeClr val="bg1"/>
                    </a:gs>
                  </a:gsLst>
                  <a:lin ang="5400000" scaled="0"/>
                </a:gradFill>
                <a:hlinkClick r:id="rId5"/>
              </a:rPr>
              <a:t>http://</a:t>
            </a:r>
            <a:r>
              <a:rPr lang="en-US" sz="3600" dirty="0" smtClean="0">
                <a:gradFill>
                  <a:gsLst>
                    <a:gs pos="43363">
                      <a:schemeClr val="bg1"/>
                    </a:gs>
                    <a:gs pos="67000">
                      <a:schemeClr val="bg1"/>
                    </a:gs>
                  </a:gsLst>
                  <a:lin ang="5400000" scaled="0"/>
                </a:gradFill>
                <a:hlinkClick r:id="rId5"/>
              </a:rPr>
              <a:t>blog.stephencleary.com</a:t>
            </a:r>
            <a:endParaRPr lang="en-US" sz="3600" dirty="0" smtClean="0">
              <a:gradFill>
                <a:gsLst>
                  <a:gs pos="43363">
                    <a:schemeClr val="bg1"/>
                  </a:gs>
                  <a:gs pos="67000">
                    <a:schemeClr val="bg1"/>
                  </a:gs>
                </a:gsLst>
                <a:lin ang="5400000" scaled="0"/>
              </a:gradFill>
            </a:endParaRPr>
          </a:p>
          <a:p>
            <a:pPr marL="0" indent="0">
              <a:lnSpc>
                <a:spcPct val="150000"/>
              </a:lnSpc>
              <a:spcAft>
                <a:spcPts val="600"/>
              </a:spcAft>
              <a:buNone/>
            </a:pPr>
            <a:r>
              <a:rPr lang="en-US" sz="3600" dirty="0" smtClean="0">
                <a:solidFill>
                  <a:schemeClr val="tx1"/>
                </a:solidFill>
              </a:rPr>
              <a:t>MSDN:				</a:t>
            </a:r>
            <a:r>
              <a:rPr lang="en-US" sz="3600" u="sng" dirty="0" smtClean="0"/>
              <a:t>http</a:t>
            </a:r>
            <a:r>
              <a:rPr lang="en-US" sz="3600" u="sng" dirty="0"/>
              <a:t>://</a:t>
            </a:r>
            <a:r>
              <a:rPr lang="en-US" sz="3600" u="sng" dirty="0" smtClean="0"/>
              <a:t>msdn.microsoft.com/async</a:t>
            </a:r>
            <a:endParaRPr lang="en-US" sz="3600" dirty="0">
              <a:solidFill>
                <a:schemeClr val="bg1"/>
              </a:solidFill>
            </a:endParaRPr>
          </a:p>
        </p:txBody>
      </p:sp>
      <p:sp>
        <p:nvSpPr>
          <p:cNvPr id="2" name="Title 1"/>
          <p:cNvSpPr>
            <a:spLocks noGrp="1"/>
          </p:cNvSpPr>
          <p:nvPr>
            <p:ph type="title"/>
          </p:nvPr>
        </p:nvSpPr>
        <p:spPr/>
        <p:txBody>
          <a:bodyPr/>
          <a:lstStyle/>
          <a:p>
            <a:r>
              <a:rPr lang="en-US" dirty="0"/>
              <a:t>Resources for </a:t>
            </a:r>
            <a:r>
              <a:rPr lang="en-US" dirty="0" smtClean="0"/>
              <a:t>async </a:t>
            </a:r>
            <a:r>
              <a:rPr lang="en-US" dirty="0"/>
              <a:t>best </a:t>
            </a:r>
            <a:r>
              <a:rPr lang="en-US" dirty="0" smtClean="0"/>
              <a:t>practices</a:t>
            </a:r>
            <a:endParaRPr lang="en-US" dirty="0"/>
          </a:p>
        </p:txBody>
      </p:sp>
    </p:spTree>
    <p:extLst>
      <p:ext uri="{BB962C8B-B14F-4D97-AF65-F5344CB8AC3E}">
        <p14:creationId xmlns:p14="http://schemas.microsoft.com/office/powerpoint/2010/main" val="11051024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1.97004E-6 L 2.26704E-6 -1.97004E-6 " pathEditMode="relative" rAng="0" ptsTypes="AA">
                                      <p:cBhvr>
                                        <p:cTn id="9" dur="500" fill="hold"/>
                                        <p:tgtEl>
                                          <p:spTgt spid="8"/>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74638" y="295274"/>
            <a:ext cx="12160953" cy="917575"/>
          </a:xfrm>
        </p:spPr>
        <p:txBody>
          <a:bodyPr/>
          <a:lstStyle/>
          <a:p>
            <a:r>
              <a:rPr lang="en-US" dirty="0" smtClean="0"/>
              <a:t>Visit the Developer Platform &amp; Tools Booth</a:t>
            </a:r>
            <a:endParaRPr lang="en-US" dirty="0"/>
          </a:p>
        </p:txBody>
      </p:sp>
      <p:pic>
        <p:nvPicPr>
          <p:cNvPr id="27" name="Picture 26"/>
          <p:cNvPicPr>
            <a:picLocks noChangeAspect="1"/>
          </p:cNvPicPr>
          <p:nvPr/>
        </p:nvPicPr>
        <p:blipFill rotWithShape="1">
          <a:blip r:embed="rId3"/>
          <a:srcRect l="45316" t="16470" r="519" b="1572"/>
          <a:stretch/>
        </p:blipFill>
        <p:spPr>
          <a:xfrm>
            <a:off x="3765538" y="1375851"/>
            <a:ext cx="2589551" cy="2738948"/>
          </a:xfrm>
          <a:prstGeom prst="rect">
            <a:avLst/>
          </a:prstGeom>
        </p:spPr>
      </p:pic>
      <p:sp>
        <p:nvSpPr>
          <p:cNvPr id="28" name="TextBox 27"/>
          <p:cNvSpPr txBox="1"/>
          <p:nvPr/>
        </p:nvSpPr>
        <p:spPr>
          <a:xfrm>
            <a:off x="384519" y="1375852"/>
            <a:ext cx="3381019" cy="2738947"/>
          </a:xfrm>
          <a:prstGeom prst="rect">
            <a:avLst/>
          </a:prstGeom>
          <a:solidFill>
            <a:schemeClr val="accent2">
              <a:lumMod val="75000"/>
            </a:schemeClr>
          </a:solidFill>
        </p:spPr>
        <p:txBody>
          <a:bodyPr wrap="square" lIns="91440" tIns="91440" rIns="91440" bIns="91440" rtlCol="0">
            <a:noAutofit/>
          </a:bodyPr>
          <a:lstStyle/>
          <a:p>
            <a:r>
              <a:rPr lang="en-US" dirty="0">
                <a:solidFill>
                  <a:srgbClr val="FFFFFF">
                    <a:lumMod val="85000"/>
                    <a:lumOff val="15000"/>
                  </a:srgbClr>
                </a:solidFill>
                <a:cs typeface="Segoe UI Light" panose="020B0502040204020203" pitchFamily="34" charset="0"/>
              </a:rPr>
              <a:t>Having a </a:t>
            </a:r>
            <a:r>
              <a:rPr lang="en-US" dirty="0" smtClean="0">
                <a:solidFill>
                  <a:srgbClr val="FFFFFF">
                    <a:lumMod val="85000"/>
                    <a:lumOff val="15000"/>
                  </a:srgbClr>
                </a:solidFill>
                <a:cs typeface="Segoe UI Light" panose="020B0502040204020203" pitchFamily="34" charset="0"/>
              </a:rPr>
              <a:t>friend</a:t>
            </a:r>
            <a:br>
              <a:rPr lang="en-US" dirty="0" smtClean="0">
                <a:solidFill>
                  <a:srgbClr val="FFFFFF">
                    <a:lumMod val="85000"/>
                    <a:lumOff val="15000"/>
                  </a:srgbClr>
                </a:solidFill>
                <a:cs typeface="Segoe UI Light" panose="020B0502040204020203" pitchFamily="34" charset="0"/>
              </a:rPr>
            </a:br>
            <a:r>
              <a:rPr lang="en-US" dirty="0" smtClean="0">
                <a:solidFill>
                  <a:srgbClr val="FFFFFF">
                    <a:lumMod val="85000"/>
                    <a:lumOff val="15000"/>
                  </a:srgbClr>
                </a:solidFill>
                <a:cs typeface="Segoe UI Light" panose="020B0502040204020203" pitchFamily="34" charset="0"/>
              </a:rPr>
              <a:t> buy </a:t>
            </a:r>
            <a:r>
              <a:rPr lang="en-US" dirty="0">
                <a:solidFill>
                  <a:srgbClr val="FFFFFF">
                    <a:lumMod val="85000"/>
                    <a:lumOff val="15000"/>
                  </a:srgbClr>
                </a:solidFill>
                <a:cs typeface="Segoe UI Light" panose="020B0502040204020203" pitchFamily="34" charset="0"/>
              </a:rPr>
              <a:t>your coffee?</a:t>
            </a:r>
          </a:p>
          <a:p>
            <a:r>
              <a:rPr lang="en-US" dirty="0">
                <a:solidFill>
                  <a:srgbClr val="FFFFFF">
                    <a:lumMod val="85000"/>
                    <a:lumOff val="15000"/>
                  </a:srgbClr>
                </a:solidFill>
                <a:cs typeface="Segoe UI Light" panose="020B0502040204020203" pitchFamily="34" charset="0"/>
              </a:rPr>
              <a:t>Yea, it’s kind of like that.</a:t>
            </a: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r>
              <a:rPr lang="en-US" sz="1000" dirty="0">
                <a:solidFill>
                  <a:srgbClr val="FFFFFF">
                    <a:lumMod val="85000"/>
                    <a:lumOff val="15000"/>
                  </a:srgbClr>
                </a:solidFill>
                <a:cs typeface="Segoe UI" panose="020B0502040204020203" pitchFamily="34" charset="0"/>
              </a:rPr>
              <a:t>MSDN Subscribers get up to $150/</a:t>
            </a:r>
            <a:r>
              <a:rPr lang="en-US" sz="1000" dirty="0" err="1">
                <a:solidFill>
                  <a:srgbClr val="FFFFFF">
                    <a:lumMod val="85000"/>
                    <a:lumOff val="15000"/>
                  </a:srgbClr>
                </a:solidFill>
                <a:cs typeface="Segoe UI" panose="020B0502040204020203" pitchFamily="34" charset="0"/>
              </a:rPr>
              <a:t>mo</a:t>
            </a:r>
            <a:r>
              <a:rPr lang="en-US" sz="1000" dirty="0">
                <a:solidFill>
                  <a:srgbClr val="FFFFFF">
                    <a:lumMod val="85000"/>
                    <a:lumOff val="15000"/>
                  </a:srgbClr>
                </a:solidFill>
                <a:cs typeface="Segoe UI" panose="020B0502040204020203" pitchFamily="34" charset="0"/>
              </a:rPr>
              <a:t> in Azure credits. </a:t>
            </a:r>
          </a:p>
          <a:p>
            <a:endParaRPr lang="en-US" sz="1000" dirty="0">
              <a:solidFill>
                <a:srgbClr val="FFFFFF">
                  <a:lumMod val="85000"/>
                  <a:lumOff val="15000"/>
                </a:srgbClr>
              </a:solidFill>
              <a:cs typeface="Segoe UI" panose="020B0502040204020203" pitchFamily="34" charset="0"/>
            </a:endParaRPr>
          </a:p>
          <a:p>
            <a:r>
              <a:rPr lang="en-US" sz="1050" b="1" dirty="0">
                <a:solidFill>
                  <a:srgbClr val="FFFFFF">
                    <a:lumMod val="85000"/>
                    <a:lumOff val="15000"/>
                  </a:srgbClr>
                </a:solidFill>
                <a:cs typeface="Segoe UI" panose="020B0502040204020203" pitchFamily="34" charset="0"/>
              </a:rPr>
              <a:t>Stop by the Developer Platform and Tools </a:t>
            </a:r>
            <a:r>
              <a:rPr lang="en-US" sz="1050" b="1" dirty="0" smtClean="0">
                <a:solidFill>
                  <a:srgbClr val="FFFFFF">
                    <a:lumMod val="85000"/>
                    <a:lumOff val="15000"/>
                  </a:srgbClr>
                </a:solidFill>
                <a:cs typeface="Segoe UI" panose="020B0502040204020203" pitchFamily="34" charset="0"/>
              </a:rPr>
              <a:t>booth and </a:t>
            </a:r>
            <a:r>
              <a:rPr lang="en-US" sz="1050" b="1" dirty="0">
                <a:solidFill>
                  <a:srgbClr val="FFFFFF">
                    <a:lumMod val="85000"/>
                    <a:lumOff val="15000"/>
                  </a:srgbClr>
                </a:solidFill>
                <a:cs typeface="Segoe UI" panose="020B0502040204020203" pitchFamily="34" charset="0"/>
              </a:rPr>
              <a:t>visit </a:t>
            </a:r>
            <a:r>
              <a:rPr lang="en-US" sz="1050" b="1" dirty="0" smtClean="0">
                <a:solidFill>
                  <a:srgbClr val="FFFFFF">
                    <a:lumMod val="85000"/>
                    <a:lumOff val="15000"/>
                  </a:srgbClr>
                </a:solidFill>
                <a:cs typeface="Segoe UI" panose="020B0502040204020203" pitchFamily="34" charset="0"/>
              </a:rPr>
              <a:t>the MSDN </a:t>
            </a:r>
            <a:r>
              <a:rPr lang="en-US" sz="1050" b="1" dirty="0">
                <a:solidFill>
                  <a:srgbClr val="FFFFFF">
                    <a:lumMod val="85000"/>
                    <a:lumOff val="15000"/>
                  </a:srgbClr>
                </a:solidFill>
                <a:cs typeface="Segoe UI" panose="020B0502040204020203" pitchFamily="34" charset="0"/>
              </a:rPr>
              <a:t>Subscriptions station </a:t>
            </a:r>
            <a:r>
              <a:rPr lang="en-US" sz="1050" b="1" dirty="0" smtClean="0">
                <a:solidFill>
                  <a:srgbClr val="FFFFFF">
                    <a:lumMod val="85000"/>
                    <a:lumOff val="15000"/>
                  </a:srgbClr>
                </a:solidFill>
                <a:cs typeface="Segoe UI" panose="020B0502040204020203" pitchFamily="34" charset="0"/>
              </a:rPr>
              <a:t>to activate </a:t>
            </a:r>
            <a:r>
              <a:rPr lang="en-US" sz="1050" b="1" dirty="0">
                <a:solidFill>
                  <a:srgbClr val="FFFFFF">
                    <a:lumMod val="85000"/>
                    <a:lumOff val="15000"/>
                  </a:srgbClr>
                </a:solidFill>
                <a:cs typeface="Segoe UI" panose="020B0502040204020203" pitchFamily="34" charset="0"/>
              </a:rPr>
              <a:t>your benefits and </a:t>
            </a:r>
            <a:r>
              <a:rPr lang="en-US" sz="1050" b="1" dirty="0" smtClean="0">
                <a:solidFill>
                  <a:srgbClr val="FFFFFF">
                    <a:lumMod val="85000"/>
                    <a:lumOff val="15000"/>
                  </a:srgbClr>
                </a:solidFill>
                <a:cs typeface="Segoe UI" panose="020B0502040204020203" pitchFamily="34" charset="0"/>
              </a:rPr>
              <a:t>receive </a:t>
            </a:r>
            <a:r>
              <a:rPr lang="en-US" sz="1050" b="1" dirty="0">
                <a:solidFill>
                  <a:srgbClr val="FFFFFF">
                    <a:lumMod val="85000"/>
                    <a:lumOff val="15000"/>
                  </a:srgbClr>
                </a:solidFill>
                <a:cs typeface="Segoe UI" panose="020B0502040204020203" pitchFamily="34" charset="0"/>
              </a:rPr>
              <a:t>a gift</a:t>
            </a:r>
            <a:r>
              <a:rPr lang="en-US" sz="1050" b="1" dirty="0" smtClean="0">
                <a:solidFill>
                  <a:srgbClr val="FFFFFF">
                    <a:lumMod val="85000"/>
                    <a:lumOff val="15000"/>
                  </a:srgbClr>
                </a:solidFill>
                <a:cs typeface="Segoe UI" panose="020B0502040204020203" pitchFamily="34" charset="0"/>
              </a:rPr>
              <a:t>!</a:t>
            </a:r>
          </a:p>
          <a:p>
            <a:endParaRPr lang="en-US" sz="400" dirty="0" smtClean="0">
              <a:solidFill>
                <a:srgbClr val="FFFFFF"/>
              </a:solidFill>
              <a:cs typeface="Segoe UI" panose="020B0502040204020203" pitchFamily="34" charset="0"/>
            </a:endParaRPr>
          </a:p>
          <a:p>
            <a:r>
              <a:rPr lang="en-US" sz="1000" dirty="0" smtClean="0">
                <a:solidFill>
                  <a:srgbClr val="FFFFFF"/>
                </a:solidFill>
                <a:cs typeface="Segoe UI" panose="020B0502040204020203" pitchFamily="34" charset="0"/>
                <a:hlinkClick r:id="rId4"/>
              </a:rPr>
              <a:t>http</a:t>
            </a:r>
            <a:r>
              <a:rPr lang="en-US" sz="1000" dirty="0">
                <a:solidFill>
                  <a:srgbClr val="FFFFFF"/>
                </a:solidFill>
                <a:cs typeface="Segoe UI" panose="020B0502040204020203" pitchFamily="34" charset="0"/>
                <a:hlinkClick r:id="rId4"/>
              </a:rPr>
              <a:t>://</a:t>
            </a:r>
            <a:r>
              <a:rPr lang="en-US" sz="1000" dirty="0" smtClean="0">
                <a:solidFill>
                  <a:srgbClr val="FFFFFF"/>
                </a:solidFill>
                <a:cs typeface="Segoe UI" panose="020B0502040204020203" pitchFamily="34" charset="0"/>
                <a:hlinkClick r:id="rId4"/>
              </a:rPr>
              <a:t>aka.ms/msdn_teched</a:t>
            </a:r>
            <a:endParaRPr lang="en-US" sz="1000" dirty="0">
              <a:solidFill>
                <a:srgbClr val="FFFFFF"/>
              </a:solidFill>
              <a:cs typeface="Segoe UI" panose="020B0502040204020203" pitchFamily="34" charset="0"/>
            </a:endParaRPr>
          </a:p>
        </p:txBody>
      </p:sp>
      <p:pic>
        <p:nvPicPr>
          <p:cNvPr id="21" name="Picture 20"/>
          <p:cNvPicPr>
            <a:picLocks noChangeAspect="1"/>
          </p:cNvPicPr>
          <p:nvPr/>
        </p:nvPicPr>
        <p:blipFill>
          <a:blip r:embed="rId5">
            <a:duotone>
              <a:schemeClr val="accent2">
                <a:shade val="45000"/>
                <a:satMod val="135000"/>
              </a:schemeClr>
              <a:prstClr val="white"/>
            </a:duotone>
          </a:blip>
          <a:stretch>
            <a:fillRect/>
          </a:stretch>
        </p:blipFill>
        <p:spPr>
          <a:xfrm>
            <a:off x="472785" y="2383081"/>
            <a:ext cx="1354404" cy="234494"/>
          </a:xfrm>
          <a:prstGeom prst="rect">
            <a:avLst/>
          </a:prstGeom>
        </p:spPr>
      </p:pic>
      <p:grpSp>
        <p:nvGrpSpPr>
          <p:cNvPr id="22" name="Group 21"/>
          <p:cNvGrpSpPr/>
          <p:nvPr/>
        </p:nvGrpSpPr>
        <p:grpSpPr>
          <a:xfrm>
            <a:off x="6739935" y="2864893"/>
            <a:ext cx="3200398" cy="3745112"/>
            <a:chOff x="274639" y="2963862"/>
            <a:chExt cx="3200398" cy="3745112"/>
          </a:xfrm>
        </p:grpSpPr>
        <p:sp>
          <p:nvSpPr>
            <p:cNvPr id="23" name="Rectangle 22"/>
            <p:cNvSpPr/>
            <p:nvPr/>
          </p:nvSpPr>
          <p:spPr bwMode="auto">
            <a:xfrm>
              <a:off x="274639" y="2963862"/>
              <a:ext cx="3200398" cy="3745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a:stretch>
              <a:fillRect/>
            </a:stretch>
          </p:blipFill>
          <p:spPr>
            <a:xfrm>
              <a:off x="601202" y="4945764"/>
              <a:ext cx="2547271" cy="1522095"/>
            </a:xfrm>
            <a:prstGeom prst="rect">
              <a:avLst/>
            </a:prstGeom>
            <a:ln>
              <a:noFill/>
            </a:ln>
            <a:effectLst/>
          </p:spPr>
        </p:pic>
        <p:pic>
          <p:nvPicPr>
            <p:cNvPr id="25" name="Picture 24"/>
            <p:cNvPicPr>
              <a:picLocks noChangeAspect="1"/>
            </p:cNvPicPr>
            <p:nvPr/>
          </p:nvPicPr>
          <p:blipFill rotWithShape="1">
            <a:blip r:embed="rId7"/>
            <a:srcRect l="19596" r="16755" b="-4"/>
            <a:stretch/>
          </p:blipFill>
          <p:spPr>
            <a:xfrm>
              <a:off x="1369798" y="3266806"/>
              <a:ext cx="1981200" cy="1752469"/>
            </a:xfrm>
            <a:prstGeom prst="rect">
              <a:avLst/>
            </a:prstGeom>
          </p:spPr>
        </p:pic>
        <p:pic>
          <p:nvPicPr>
            <p:cNvPr id="26" name="Picture 25"/>
            <p:cNvPicPr>
              <a:picLocks noChangeAspect="1"/>
            </p:cNvPicPr>
            <p:nvPr/>
          </p:nvPicPr>
          <p:blipFill rotWithShape="1">
            <a:blip r:embed="rId8"/>
            <a:srcRect l="20621" t="14478" r="25726"/>
            <a:stretch/>
          </p:blipFill>
          <p:spPr>
            <a:xfrm>
              <a:off x="510212" y="3170067"/>
              <a:ext cx="1471094" cy="1320136"/>
            </a:xfrm>
            <a:prstGeom prst="rect">
              <a:avLst/>
            </a:prstGeom>
          </p:spPr>
        </p:pic>
      </p:gr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935" y="1375851"/>
            <a:ext cx="5312019" cy="1383339"/>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pic>
      <p:sp>
        <p:nvSpPr>
          <p:cNvPr id="14" name="Title 2"/>
          <p:cNvSpPr txBox="1">
            <a:spLocks/>
          </p:cNvSpPr>
          <p:nvPr/>
        </p:nvSpPr>
        <p:spPr>
          <a:xfrm>
            <a:off x="6739935" y="1763798"/>
            <a:ext cx="5339058" cy="321962"/>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txBody>
          <a:bodyPr vert="horz" wrap="none" lIns="186521" tIns="149217" rIns="186521" bIns="149217" rtlCol="0" anchor="ctr">
            <a:noAutofit/>
          </a:bodyPr>
          <a:lstStyle>
            <a:defPPr>
              <a:defRPr lang="en-US"/>
            </a:defPPr>
            <a:lvl1pPr defTabSz="914400">
              <a:lnSpc>
                <a:spcPct val="90000"/>
              </a:lnSpc>
              <a:spcBef>
                <a:spcPct val="0"/>
              </a:spcBef>
              <a:buNone/>
              <a:defRPr sz="4080">
                <a:latin typeface="Segoe UI Light" panose="020B0502040204020203" pitchFamily="34" charset="0"/>
                <a:ea typeface="+mj-ea"/>
                <a:cs typeface="Segoe UI Light" panose="020B0502040204020203" pitchFamily="34" charset="0"/>
              </a:defRPr>
            </a:lvl1pPr>
          </a:lstStyle>
          <a:p>
            <a:r>
              <a:rPr lang="en-US" sz="2000" dirty="0">
                <a:solidFill>
                  <a:srgbClr val="FFFFFF"/>
                </a:solidFill>
              </a:rPr>
              <a:t>3 Steps to New </a:t>
            </a:r>
            <a:r>
              <a:rPr lang="en-US" sz="2000" dirty="0" smtClean="0">
                <a:solidFill>
                  <a:srgbClr val="FFFFFF"/>
                </a:solidFill>
              </a:rPr>
              <a:t>Gear! With </a:t>
            </a:r>
            <a:r>
              <a:rPr lang="en-US" sz="2000" dirty="0">
                <a:solidFill>
                  <a:srgbClr val="FFFFFF"/>
                </a:solidFill>
              </a:rPr>
              <a:t>Application Insights</a:t>
            </a:r>
          </a:p>
        </p:txBody>
      </p:sp>
      <p:sp>
        <p:nvSpPr>
          <p:cNvPr id="13" name="Text Placeholder 1"/>
          <p:cNvSpPr txBox="1">
            <a:spLocks/>
          </p:cNvSpPr>
          <p:nvPr/>
        </p:nvSpPr>
        <p:spPr>
          <a:xfrm>
            <a:off x="9940332" y="2864893"/>
            <a:ext cx="2111622" cy="3745112"/>
          </a:xfrm>
          <a:prstGeom prst="rect">
            <a:avLst/>
          </a:prstGeom>
          <a:solidFill>
            <a:schemeClr val="accent4"/>
          </a:solidFill>
        </p:spPr>
        <p:txBody>
          <a:bodyPr vert="horz" wrap="square" lIns="182880" tIns="146304" rIns="182880" bIns="146304" numCol="1" spcCol="182880" rtlCol="0" anchor="ctr">
            <a:noAutofit/>
          </a:bodyPr>
          <a:lstStyle>
            <a:lvl1pPr marL="234769" marR="0" indent="-234769" fontAlgn="auto">
              <a:lnSpc>
                <a:spcPct val="90000"/>
              </a:lnSpc>
              <a:spcBef>
                <a:spcPct val="20000"/>
              </a:spcBef>
              <a:spcAft>
                <a:spcPts val="0"/>
              </a:spcAft>
              <a:buClr>
                <a:schemeClr val="tx1"/>
              </a:buClr>
              <a:buSzPct val="100000"/>
              <a:buFont typeface="Arial" panose="020B0604020202020204" pitchFamily="34" charset="0"/>
              <a:buAutoNum type="arabicPeriod"/>
              <a:tabLst/>
              <a:defRPr lang="en-US" sz="1600" spc="0" baseline="0" dirty="0" smtClean="0">
                <a:gradFill>
                  <a:gsLst>
                    <a:gs pos="1299">
                      <a:schemeClr val="tx1"/>
                    </a:gs>
                    <a:gs pos="100000">
                      <a:schemeClr val="tx1"/>
                    </a:gs>
                  </a:gsLst>
                  <a:lin ang="5400000" scaled="0"/>
                </a:gradFill>
                <a:latin typeface="Segoe UI" panose="020B0502040204020203" pitchFamily="34" charset="0"/>
                <a:cs typeface="Segoe UI" panose="020B0502040204020203" pitchFamily="34" charset="0"/>
              </a:defRPr>
            </a:lvl1pPr>
            <a:lvl2pPr marL="584200" marR="0" indent="-2413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buClr>
                <a:srgbClr val="FFFFFF"/>
              </a:buClr>
            </a:pPr>
            <a:r>
              <a:rPr>
                <a:gradFill>
                  <a:gsLst>
                    <a:gs pos="1299">
                      <a:srgbClr val="FFFFFF"/>
                    </a:gs>
                    <a:gs pos="100000">
                      <a:srgbClr val="FFFFFF"/>
                    </a:gs>
                  </a:gsLst>
                  <a:lin ang="5400000" scaled="0"/>
                </a:gradFill>
              </a:rPr>
              <a:t>Create a Visual Studio Online account </a:t>
            </a:r>
            <a:r>
              <a:rPr sz="1100">
                <a:gradFill>
                  <a:gsLst>
                    <a:gs pos="1299">
                      <a:srgbClr val="FFFFFF"/>
                    </a:gs>
                    <a:gs pos="100000">
                      <a:srgbClr val="FFFFFF"/>
                    </a:gs>
                  </a:gsLst>
                  <a:lin ang="5400000" scaled="0"/>
                </a:gradFill>
                <a:hlinkClick r:id="rId11"/>
              </a:rPr>
              <a:t>http://visualstudio.com</a:t>
            </a:r>
            <a:r>
              <a:rPr sz="1100">
                <a:gradFill>
                  <a:gsLst>
                    <a:gs pos="1299">
                      <a:srgbClr val="FFFFFF"/>
                    </a:gs>
                    <a:gs pos="100000">
                      <a:srgbClr val="FFFFFF"/>
                    </a:gs>
                  </a:gsLst>
                  <a:lin ang="5400000" scaled="0"/>
                </a:gradFill>
              </a:rPr>
              <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Install Application Insights Tools for Visual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Studio Online </a:t>
            </a:r>
            <a:r>
              <a:rPr sz="1100">
                <a:gradFill>
                  <a:gsLst>
                    <a:gs pos="1299">
                      <a:srgbClr val="FFFFFF"/>
                    </a:gs>
                    <a:gs pos="100000">
                      <a:srgbClr val="FFFFFF"/>
                    </a:gs>
                  </a:gsLst>
                  <a:lin ang="5400000" scaled="0"/>
                </a:gradFill>
                <a:hlinkClick r:id="rId12"/>
              </a:rPr>
              <a:t>http://aka.ms/aivsix</a:t>
            </a:r>
            <a:r>
              <a:rPr sz="1100">
                <a:gradFill>
                  <a:gsLst>
                    <a:gs pos="1299">
                      <a:srgbClr val="FFFFFF"/>
                    </a:gs>
                    <a:gs pos="100000">
                      <a:srgbClr val="FFFFFF"/>
                    </a:gs>
                  </a:gsLst>
                  <a:lin ang="5400000" scaled="0"/>
                </a:gradFill>
              </a:rPr>
              <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Come to our booth for a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t-shirt and a chance to win!</a:t>
            </a:r>
          </a:p>
        </p:txBody>
      </p:sp>
      <p:grpSp>
        <p:nvGrpSpPr>
          <p:cNvPr id="37" name="Group 36"/>
          <p:cNvGrpSpPr/>
          <p:nvPr/>
        </p:nvGrpSpPr>
        <p:grpSpPr>
          <a:xfrm>
            <a:off x="384521" y="4497348"/>
            <a:ext cx="6483405" cy="2112658"/>
            <a:chOff x="384521" y="4497348"/>
            <a:chExt cx="6483405" cy="2112658"/>
          </a:xfrm>
        </p:grpSpPr>
        <p:sp>
          <p:nvSpPr>
            <p:cNvPr id="32" name="Rectangle 31"/>
            <p:cNvSpPr/>
            <p:nvPr/>
          </p:nvSpPr>
          <p:spPr bwMode="auto">
            <a:xfrm>
              <a:off x="384521" y="4497348"/>
              <a:ext cx="5970570" cy="2112658"/>
            </a:xfrm>
            <a:prstGeom prst="rect">
              <a:avLst/>
            </a:prstGeom>
            <a:solidFill>
              <a:srgbClr val="426A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93256" bIns="182880" numCol="1" rtlCol="0" anchor="t" anchorCtr="0" compatLnSpc="1">
              <a:prstTxWarp prst="textNoShape">
                <a:avLst/>
              </a:prstTxWarp>
            </a:bodyPr>
            <a:lstStyle/>
            <a:p>
              <a:pPr defTabSz="932290" fontAlgn="base">
                <a:lnSpc>
                  <a:spcPct val="90000"/>
                </a:lnSpc>
                <a:spcBef>
                  <a:spcPct val="0"/>
                </a:spcBef>
                <a:spcAft>
                  <a:spcPct val="0"/>
                </a:spcAft>
              </a:pPr>
              <a:r>
                <a:rPr lang="en-US" sz="2040" spc="-51" dirty="0">
                  <a:gradFill>
                    <a:gsLst>
                      <a:gs pos="0">
                        <a:srgbClr val="FFFFFF"/>
                      </a:gs>
                      <a:gs pos="100000">
                        <a:srgbClr val="FFFFFF"/>
                      </a:gs>
                    </a:gsLst>
                    <a:lin ang="5400000" scaled="0"/>
                  </a:gradFill>
                </a:rPr>
                <a:t>VSIP QR Tag </a:t>
              </a:r>
              <a:r>
                <a:rPr lang="en-US" sz="2040" spc="-51" dirty="0" smtClean="0">
                  <a:gradFill>
                    <a:gsLst>
                      <a:gs pos="0">
                        <a:srgbClr val="FFFFFF"/>
                      </a:gs>
                      <a:gs pos="100000">
                        <a:srgbClr val="FFFFFF"/>
                      </a:gs>
                    </a:gsLst>
                    <a:lin ang="5400000" scaled="0"/>
                  </a:gradFill>
                </a:rPr>
                <a:t>Contests</a:t>
              </a:r>
              <a:endParaRPr lang="en-US" sz="2040" spc="-51" dirty="0">
                <a:gradFill>
                  <a:gsLst>
                    <a:gs pos="0">
                      <a:srgbClr val="FFFFFF"/>
                    </a:gs>
                    <a:gs pos="100000">
                      <a:srgbClr val="FFFFFF"/>
                    </a:gs>
                  </a:gsLst>
                  <a:lin ang="5400000" scaled="0"/>
                </a:gradFill>
              </a:endParaRPr>
            </a:p>
          </p:txBody>
        </p:sp>
        <p:sp>
          <p:nvSpPr>
            <p:cNvPr id="8" name="TextBox 7"/>
            <p:cNvSpPr txBox="1"/>
            <p:nvPr/>
          </p:nvSpPr>
          <p:spPr>
            <a:xfrm>
              <a:off x="3369806" y="4631338"/>
              <a:ext cx="3498120" cy="153888"/>
            </a:xfrm>
            <a:prstGeom prst="rect">
              <a:avLst/>
            </a:prstGeom>
            <a:noFill/>
          </p:spPr>
          <p:txBody>
            <a:bodyPr wrap="square" lIns="0" tIns="0" rIns="0" bIns="0" rtlCol="0">
              <a:spAutoFit/>
            </a:bodyPr>
            <a:lstStyle/>
            <a:p>
              <a:r>
                <a:rPr lang="en-US" sz="1000" b="1" dirty="0">
                  <a:gradFill>
                    <a:gsLst>
                      <a:gs pos="0">
                        <a:srgbClr val="FFFFFF"/>
                      </a:gs>
                      <a:gs pos="100000">
                        <a:srgbClr val="FFFFFF"/>
                      </a:gs>
                    </a:gsLst>
                    <a:lin ang="5400000" scaled="0"/>
                  </a:gradFill>
                  <a:cs typeface="Segoe UI" panose="020B0502040204020203" pitchFamily="34" charset="0"/>
                </a:rPr>
                <a:t>Visit </a:t>
              </a:r>
              <a:r>
                <a:rPr lang="en-US" sz="1000" b="1" dirty="0" smtClean="0">
                  <a:gradFill>
                    <a:gsLst>
                      <a:gs pos="0">
                        <a:srgbClr val="FFFFFF"/>
                      </a:gs>
                      <a:gs pos="100000">
                        <a:srgbClr val="FFFFFF"/>
                      </a:gs>
                    </a:gsLst>
                    <a:lin ang="5400000" scaled="0"/>
                  </a:gradFill>
                  <a:cs typeface="Segoe UI" panose="020B0502040204020203" pitchFamily="34" charset="0"/>
                </a:rPr>
                <a:t>our booth to </a:t>
              </a:r>
              <a:r>
                <a:rPr lang="en-US" sz="1000" b="1" dirty="0">
                  <a:gradFill>
                    <a:gsLst>
                      <a:gs pos="0">
                        <a:srgbClr val="FFFFFF"/>
                      </a:gs>
                      <a:gs pos="100000">
                        <a:srgbClr val="FFFFFF"/>
                      </a:gs>
                    </a:gsLst>
                    <a:lin ang="5400000" scaled="0"/>
                  </a:gradFill>
                  <a:cs typeface="Segoe UI" panose="020B0502040204020203" pitchFamily="34" charset="0"/>
                </a:rPr>
                <a:t>join the hunt for cool prizes!</a:t>
              </a:r>
            </a:p>
          </p:txBody>
        </p:sp>
        <p:grpSp>
          <p:nvGrpSpPr>
            <p:cNvPr id="35" name="Group 34"/>
            <p:cNvGrpSpPr/>
            <p:nvPr/>
          </p:nvGrpSpPr>
          <p:grpSpPr>
            <a:xfrm>
              <a:off x="547073" y="4947631"/>
              <a:ext cx="5645467" cy="1499971"/>
              <a:chOff x="1265624" y="5134921"/>
              <a:chExt cx="4940560" cy="1312681"/>
            </a:xfrm>
          </p:grpSpPr>
          <p:graphicFrame>
            <p:nvGraphicFramePr>
              <p:cNvPr id="9" name="Object 8"/>
              <p:cNvGraphicFramePr>
                <a:graphicFrameLocks noChangeAspect="1"/>
              </p:cNvGraphicFramePr>
              <p:nvPr>
                <p:extLst/>
              </p:nvPr>
            </p:nvGraphicFramePr>
            <p:xfrm>
              <a:off x="1265624" y="5134921"/>
              <a:ext cx="1312681" cy="1312681"/>
            </p:xfrm>
            <a:graphic>
              <a:graphicData uri="http://schemas.openxmlformats.org/presentationml/2006/ole">
                <mc:AlternateContent xmlns:mc="http://schemas.openxmlformats.org/markup-compatibility/2006">
                  <mc:Choice xmlns:v="urn:schemas-microsoft-com:vml" Requires="v">
                    <p:oleObj spid="_x0000_s1027" name="Acrobat Document" r:id="rId13" imgW="3438503" imgH="3438341" progId="Acrobat.Document.11">
                      <p:embed/>
                    </p:oleObj>
                  </mc:Choice>
                  <mc:Fallback>
                    <p:oleObj name="Acrobat Document" r:id="rId13" imgW="3438503" imgH="3438341" progId="Acrobat.Document.11">
                      <p:embed/>
                      <p:pic>
                        <p:nvPicPr>
                          <p:cNvPr id="0" name=""/>
                          <p:cNvPicPr/>
                          <p:nvPr/>
                        </p:nvPicPr>
                        <p:blipFill>
                          <a:blip r:embed="rId14"/>
                          <a:stretch>
                            <a:fillRect/>
                          </a:stretch>
                        </p:blipFill>
                        <p:spPr>
                          <a:xfrm>
                            <a:off x="1265624" y="5134921"/>
                            <a:ext cx="1312681" cy="1312681"/>
                          </a:xfrm>
                          <a:prstGeom prst="rect">
                            <a:avLst/>
                          </a:prstGeom>
                        </p:spPr>
                      </p:pic>
                    </p:oleObj>
                  </mc:Fallback>
                </mc:AlternateContent>
              </a:graphicData>
            </a:graphic>
          </p:graphicFrame>
          <p:grpSp>
            <p:nvGrpSpPr>
              <p:cNvPr id="34" name="Group 33"/>
              <p:cNvGrpSpPr/>
              <p:nvPr/>
            </p:nvGrpSpPr>
            <p:grpSpPr>
              <a:xfrm>
                <a:off x="2611471" y="5134921"/>
                <a:ext cx="3594713" cy="1312681"/>
                <a:chOff x="2611471" y="4237774"/>
                <a:chExt cx="3594713" cy="1312681"/>
              </a:xfrm>
            </p:grpSpPr>
            <p:pic>
              <p:nvPicPr>
                <p:cNvPr id="6" name="Picture 5"/>
                <p:cNvPicPr>
                  <a:picLocks noChangeAspect="1"/>
                </p:cNvPicPr>
                <p:nvPr/>
              </p:nvPicPr>
              <p:blipFill>
                <a:blip r:embed="rId15"/>
                <a:stretch>
                  <a:fillRect/>
                </a:stretch>
              </p:blipFill>
              <p:spPr>
                <a:xfrm>
                  <a:off x="5114920" y="4237774"/>
                  <a:ext cx="1091264" cy="1312680"/>
                </a:xfrm>
                <a:prstGeom prst="rect">
                  <a:avLst/>
                </a:prstGeom>
              </p:spPr>
            </p:pic>
            <p:pic>
              <p:nvPicPr>
                <p:cNvPr id="18" name="Picture 17"/>
                <p:cNvPicPr>
                  <a:picLocks noChangeAspect="1"/>
                </p:cNvPicPr>
                <p:nvPr/>
              </p:nvPicPr>
              <p:blipFill>
                <a:blip r:embed="rId16"/>
                <a:stretch>
                  <a:fillRect/>
                </a:stretch>
              </p:blipFill>
              <p:spPr>
                <a:xfrm>
                  <a:off x="2611471" y="4237775"/>
                  <a:ext cx="1303811" cy="1312680"/>
                </a:xfrm>
                <a:prstGeom prst="rect">
                  <a:avLst/>
                </a:prstGeom>
              </p:spPr>
            </p:pic>
            <p:pic>
              <p:nvPicPr>
                <p:cNvPr id="19" name="Picture 18"/>
                <p:cNvPicPr>
                  <a:picLocks noChangeAspect="1"/>
                </p:cNvPicPr>
                <p:nvPr/>
              </p:nvPicPr>
              <p:blipFill>
                <a:blip r:embed="rId17"/>
                <a:stretch>
                  <a:fillRect/>
                </a:stretch>
              </p:blipFill>
              <p:spPr>
                <a:xfrm>
                  <a:off x="3948448" y="4237774"/>
                  <a:ext cx="1133307" cy="1312680"/>
                </a:xfrm>
                <a:prstGeom prst="rect">
                  <a:avLst/>
                </a:prstGeom>
              </p:spPr>
            </p:pic>
          </p:grpSp>
        </p:grpSp>
      </p:grpSp>
    </p:spTree>
    <p:extLst>
      <p:ext uri="{BB962C8B-B14F-4D97-AF65-F5344CB8AC3E}">
        <p14:creationId xmlns:p14="http://schemas.microsoft.com/office/powerpoint/2010/main" val="419793273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Arrow Bar"/>
          <p:cNvSpPr/>
          <p:nvPr/>
        </p:nvSpPr>
        <p:spPr bwMode="gray">
          <a:xfrm>
            <a:off x="6375646" y="1162388"/>
            <a:ext cx="5481391" cy="182880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Microsoft Engineering Stories</a:t>
            </a:r>
            <a:endParaRPr lang="en-US" sz="32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5" name="Rectangle 4"/>
          <p:cNvSpPr/>
          <p:nvPr/>
        </p:nvSpPr>
        <p:spPr bwMode="auto">
          <a:xfrm>
            <a:off x="6375646" y="2911089"/>
            <a:ext cx="548139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00B294"/>
                    </a:gs>
                    <a:gs pos="100000">
                      <a:srgbClr val="00B294"/>
                    </a:gs>
                  </a:gsLst>
                  <a:lin ang="16200000" scaled="1"/>
                </a:gradFill>
              </a:rPr>
              <a:t>How </a:t>
            </a:r>
            <a:r>
              <a:rPr lang="en-US" dirty="0">
                <a:gradFill>
                  <a:gsLst>
                    <a:gs pos="0">
                      <a:srgbClr val="00B294"/>
                    </a:gs>
                    <a:gs pos="100000">
                      <a:srgbClr val="00B294"/>
                    </a:gs>
                  </a:gsLst>
                  <a:lin ang="16200000" scaled="1"/>
                </a:gradFill>
                <a:ea typeface="Segoe UI" pitchFamily="34" charset="0"/>
                <a:cs typeface="Segoe UI" pitchFamily="34" charset="0"/>
              </a:rPr>
              <a:t>Microsoft Builds Software</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a:t>
            </a:r>
            <a:r>
              <a:rPr lang="en-US" u="sng" dirty="0" smtClean="0">
                <a:gradFill>
                  <a:gsLst>
                    <a:gs pos="0">
                      <a:srgbClr val="0072C6"/>
                    </a:gs>
                    <a:gs pos="100000">
                      <a:srgbClr val="0072C6"/>
                    </a:gs>
                  </a:gsLst>
                  <a:lin ang="16200000" scaled="1"/>
                </a:gradFill>
                <a:ea typeface="Segoe UI" pitchFamily="34" charset="0"/>
                <a:cs typeface="Segoe UI" pitchFamily="34" charset="0"/>
              </a:rPr>
              <a:t>aka.ms/EngineeringStories </a:t>
            </a:r>
            <a:endParaRPr lang="en-US" u="sng" dirty="0">
              <a:gradFill>
                <a:gsLst>
                  <a:gs pos="0">
                    <a:srgbClr val="0072C6"/>
                  </a:gs>
                  <a:gs pos="100000">
                    <a:srgbClr val="0072C6"/>
                  </a:gs>
                </a:gsLst>
                <a:lin ang="16200000" scaled="1"/>
              </a:gradFill>
              <a:ea typeface="Segoe UI" pitchFamily="34" charset="0"/>
              <a:cs typeface="Segoe UI" pitchFamily="34" charset="0"/>
            </a:endParaRPr>
          </a:p>
        </p:txBody>
      </p:sp>
      <p:sp>
        <p:nvSpPr>
          <p:cNvPr id="8" name="Freeform 19"/>
          <p:cNvSpPr>
            <a:spLocks noEditPoints="1"/>
          </p:cNvSpPr>
          <p:nvPr/>
        </p:nvSpPr>
        <p:spPr bwMode="black">
          <a:xfrm>
            <a:off x="6489366" y="304421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TechEd Tile"/>
          <p:cNvSpPr/>
          <p:nvPr/>
        </p:nvSpPr>
        <p:spPr bwMode="gray">
          <a:xfrm>
            <a:off x="695561" y="4024467"/>
            <a:ext cx="5602624" cy="18288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a:t>
            </a:r>
            <a:br>
              <a:rPr lang="en-US" sz="3200" dirty="0">
                <a:solidFill>
                  <a:srgbClr val="FFFFFF"/>
                </a:solidFill>
              </a:rPr>
            </a:br>
            <a:r>
              <a:rPr lang="en-US" sz="3200" dirty="0">
                <a:solidFill>
                  <a:srgbClr val="FFFFFF"/>
                </a:solidFill>
              </a:rPr>
              <a:t>Industry </a:t>
            </a:r>
            <a:r>
              <a:rPr lang="en-US" sz="3200" dirty="0" smtClean="0">
                <a:solidFill>
                  <a:srgbClr val="FFFFFF"/>
                </a:solidFill>
              </a:rPr>
              <a:t>Partner </a:t>
            </a:r>
            <a:br>
              <a:rPr lang="en-US" sz="3200" dirty="0" smtClean="0">
                <a:solidFill>
                  <a:srgbClr val="FFFFFF"/>
                </a:solidFill>
              </a:rPr>
            </a:br>
            <a:r>
              <a:rPr lang="en-US" sz="3200" dirty="0" smtClean="0">
                <a:solidFill>
                  <a:srgbClr val="FFFFFF"/>
                </a:solidFill>
              </a:rPr>
              <a:t>Program</a:t>
            </a:r>
            <a:endParaRPr lang="en-US" sz="3200" dirty="0">
              <a:solidFill>
                <a:srgbClr val="FFFFFF"/>
              </a:solidFill>
            </a:endParaRPr>
          </a:p>
        </p:txBody>
      </p:sp>
      <p:sp>
        <p:nvSpPr>
          <p:cNvPr id="17" name="Rectangle 16"/>
          <p:cNvSpPr/>
          <p:nvPr/>
        </p:nvSpPr>
        <p:spPr bwMode="auto">
          <a:xfrm>
            <a:off x="695561" y="5798971"/>
            <a:ext cx="5602624"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lvl="1" defTabSz="914099"/>
            <a:r>
              <a:rPr lang="en-US" dirty="0">
                <a:gradFill>
                  <a:gsLst>
                    <a:gs pos="0">
                      <a:srgbClr val="0072C6"/>
                    </a:gs>
                    <a:gs pos="100000">
                      <a:srgbClr val="0072C6"/>
                    </a:gs>
                  </a:gsLst>
                  <a:lin ang="16200000" scaled="1"/>
                </a:gradFill>
                <a:ea typeface="Segoe UI" pitchFamily="34" charset="0"/>
                <a:cs typeface="Segoe UI" pitchFamily="34" charset="0"/>
              </a:rPr>
              <a:t>Meet Our New Visual Studio Online Partners </a:t>
            </a:r>
            <a:r>
              <a:rPr lang="en-US" dirty="0" smtClean="0">
                <a:gradFill>
                  <a:gsLst>
                    <a:gs pos="0">
                      <a:srgbClr val="0072C6"/>
                    </a:gs>
                    <a:gs pos="100000">
                      <a:srgbClr val="0072C6"/>
                    </a:gs>
                  </a:gsLst>
                  <a:lin ang="16200000" scaled="1"/>
                </a:gradFill>
                <a:ea typeface="Segoe UI" pitchFamily="34" charset="0"/>
                <a:cs typeface="Segoe UI" pitchFamily="34" charset="0"/>
              </a:rPr>
              <a:t/>
            </a:r>
            <a:br>
              <a:rPr lang="en-US" dirty="0" smtClean="0">
                <a:gradFill>
                  <a:gsLst>
                    <a:gs pos="0">
                      <a:srgbClr val="0072C6"/>
                    </a:gs>
                    <a:gs pos="100000">
                      <a:srgbClr val="0072C6"/>
                    </a:gs>
                  </a:gsLst>
                  <a:lin ang="16200000" scaled="1"/>
                </a:gradFill>
                <a:ea typeface="Segoe UI" pitchFamily="34" charset="0"/>
                <a:cs typeface="Segoe UI" pitchFamily="34" charset="0"/>
              </a:rPr>
            </a:br>
            <a:r>
              <a:rPr lang="en-US" dirty="0" smtClean="0">
                <a:gradFill>
                  <a:gsLst>
                    <a:gs pos="0">
                      <a:srgbClr val="0072C6"/>
                    </a:gs>
                    <a:gs pos="100000">
                      <a:srgbClr val="0072C6"/>
                    </a:gs>
                  </a:gsLst>
                  <a:lin ang="16200000" scaled="1"/>
                </a:gradFill>
                <a:ea typeface="Segoe UI" pitchFamily="34" charset="0"/>
                <a:cs typeface="Segoe UI" pitchFamily="34" charset="0"/>
              </a:rPr>
              <a:t>or </a:t>
            </a:r>
            <a:r>
              <a:rPr lang="en-US" dirty="0">
                <a:gradFill>
                  <a:gsLst>
                    <a:gs pos="0">
                      <a:srgbClr val="0072C6"/>
                    </a:gs>
                    <a:gs pos="100000">
                      <a:srgbClr val="0072C6"/>
                    </a:gs>
                  </a:gsLst>
                  <a:lin ang="16200000" scaled="1"/>
                </a:gradFill>
                <a:ea typeface="Segoe UI" pitchFamily="34" charset="0"/>
                <a:cs typeface="Segoe UI" pitchFamily="34" charset="0"/>
              </a:rPr>
              <a:t>Join Now.</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http://vsipprogram.com </a:t>
            </a:r>
          </a:p>
        </p:txBody>
      </p:sp>
      <p:sp>
        <p:nvSpPr>
          <p:cNvPr id="30" name="Arrow Bar"/>
          <p:cNvSpPr/>
          <p:nvPr/>
        </p:nvSpPr>
        <p:spPr bwMode="gray">
          <a:xfrm>
            <a:off x="710174" y="1158692"/>
            <a:ext cx="5588011" cy="18288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endParaRPr lang="en-US" sz="3200" dirty="0">
              <a:solidFill>
                <a:srgbClr val="FFFFFF"/>
              </a:solidFill>
            </a:endParaRPr>
          </a:p>
        </p:txBody>
      </p:sp>
      <p:sp>
        <p:nvSpPr>
          <p:cNvPr id="31" name="Freeform 54"/>
          <p:cNvSpPr>
            <a:spLocks noEditPoints="1"/>
          </p:cNvSpPr>
          <p:nvPr/>
        </p:nvSpPr>
        <p:spPr bwMode="black">
          <a:xfrm>
            <a:off x="831517" y="5933187"/>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TechEd Tile"/>
          <p:cNvSpPr/>
          <p:nvPr/>
        </p:nvSpPr>
        <p:spPr bwMode="gray">
          <a:xfrm>
            <a:off x="6375646" y="4024467"/>
            <a:ext cx="5481391" cy="1828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 Integrate</a:t>
            </a:r>
            <a:br>
              <a:rPr lang="en-US" sz="3200" dirty="0">
                <a:solidFill>
                  <a:srgbClr val="FFFFFF"/>
                </a:solidFill>
              </a:rPr>
            </a:br>
            <a:endParaRPr lang="en-US" sz="3200" dirty="0">
              <a:solidFill>
                <a:srgbClr val="FFFFFF"/>
              </a:solidFill>
            </a:endParaRPr>
          </a:p>
        </p:txBody>
      </p:sp>
      <p:sp>
        <p:nvSpPr>
          <p:cNvPr id="26" name="Rectangle 25"/>
          <p:cNvSpPr/>
          <p:nvPr/>
        </p:nvSpPr>
        <p:spPr bwMode="auto">
          <a:xfrm>
            <a:off x="6375646" y="5798971"/>
            <a:ext cx="5481391"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a:r>
              <a:rPr lang="en-US" dirty="0">
                <a:gradFill>
                  <a:gsLst>
                    <a:gs pos="0">
                      <a:srgbClr val="009E49"/>
                    </a:gs>
                    <a:gs pos="100000">
                      <a:srgbClr val="009E49"/>
                    </a:gs>
                  </a:gsLst>
                  <a:lin ang="5400000" scaled="1"/>
                </a:gradFill>
              </a:rPr>
              <a:t>Create Your Own Dev Environment</a:t>
            </a:r>
          </a:p>
          <a:p>
            <a:pPr lvl="1"/>
            <a:r>
              <a:rPr lang="en-US" u="sng" dirty="0">
                <a:gradFill>
                  <a:gsLst>
                    <a:gs pos="0">
                      <a:srgbClr val="0072C6"/>
                    </a:gs>
                    <a:gs pos="100000">
                      <a:srgbClr val="0072C6"/>
                    </a:gs>
                  </a:gsLst>
                  <a:lin ang="5400000" scaled="1"/>
                </a:gradFill>
              </a:rPr>
              <a:t>http://integrate.visualstudio.com</a:t>
            </a:r>
          </a:p>
        </p:txBody>
      </p:sp>
      <p:sp>
        <p:nvSpPr>
          <p:cNvPr id="28" name="Freeform 19"/>
          <p:cNvSpPr>
            <a:spLocks noEditPoints="1"/>
          </p:cNvSpPr>
          <p:nvPr/>
        </p:nvSpPr>
        <p:spPr bwMode="black">
          <a:xfrm>
            <a:off x="6489366" y="593318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Rectangle 21"/>
          <p:cNvSpPr/>
          <p:nvPr/>
        </p:nvSpPr>
        <p:spPr bwMode="auto">
          <a:xfrm>
            <a:off x="700424" y="2911089"/>
            <a:ext cx="559776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68217A"/>
                    </a:gs>
                    <a:gs pos="100000">
                      <a:srgbClr val="68217A"/>
                    </a:gs>
                  </a:gsLst>
                  <a:lin ang="16200000" scaled="1"/>
                </a:gradFill>
                <a:ea typeface="Segoe UI" pitchFamily="34" charset="0"/>
                <a:cs typeface="Segoe UI" pitchFamily="34" charset="0"/>
              </a:rPr>
              <a:t>Development tools &amp; services </a:t>
            </a:r>
            <a:r>
              <a:rPr lang="en-US" dirty="0" smtClean="0">
                <a:gradFill>
                  <a:gsLst>
                    <a:gs pos="0">
                      <a:srgbClr val="68217A"/>
                    </a:gs>
                    <a:gs pos="100000">
                      <a:srgbClr val="68217A"/>
                    </a:gs>
                  </a:gsLst>
                  <a:lin ang="16200000" scaled="1"/>
                </a:gradFill>
                <a:ea typeface="Segoe UI" pitchFamily="34" charset="0"/>
                <a:cs typeface="Segoe UI" pitchFamily="34" charset="0"/>
              </a:rPr>
              <a:t>for </a:t>
            </a:r>
            <a:r>
              <a:rPr lang="en-US" dirty="0">
                <a:gradFill>
                  <a:gsLst>
                    <a:gs pos="0">
                      <a:srgbClr val="68217A"/>
                    </a:gs>
                    <a:gs pos="100000">
                      <a:srgbClr val="68217A"/>
                    </a:gs>
                  </a:gsLst>
                  <a:lin ang="16200000" scaled="1"/>
                </a:gradFill>
                <a:ea typeface="Segoe UI" pitchFamily="34" charset="0"/>
                <a:cs typeface="Segoe UI" pitchFamily="34" charset="0"/>
              </a:rPr>
              <a:t>teams </a:t>
            </a:r>
            <a:br>
              <a:rPr lang="en-US" dirty="0">
                <a:gradFill>
                  <a:gsLst>
                    <a:gs pos="0">
                      <a:srgbClr val="68217A"/>
                    </a:gs>
                    <a:gs pos="100000">
                      <a:srgbClr val="68217A"/>
                    </a:gs>
                  </a:gsLst>
                  <a:lin ang="16200000" scaled="1"/>
                </a:gradFill>
                <a:ea typeface="Segoe UI" pitchFamily="34" charset="0"/>
                <a:cs typeface="Segoe UI" pitchFamily="34" charset="0"/>
              </a:rPr>
            </a:br>
            <a:r>
              <a:rPr lang="en-US" dirty="0" smtClean="0">
                <a:gradFill>
                  <a:gsLst>
                    <a:gs pos="0">
                      <a:srgbClr val="68217A"/>
                    </a:gs>
                    <a:gs pos="100000">
                      <a:srgbClr val="68217A"/>
                    </a:gs>
                  </a:gsLst>
                  <a:lin ang="16200000" scaled="1"/>
                </a:gradFill>
                <a:ea typeface="Segoe UI" pitchFamily="34" charset="0"/>
                <a:cs typeface="Segoe UI" pitchFamily="34" charset="0"/>
              </a:rPr>
              <a:t>of all sizes</a:t>
            </a:r>
            <a:endParaRPr lang="en-US" dirty="0">
              <a:gradFill>
                <a:gsLst>
                  <a:gs pos="0">
                    <a:srgbClr val="68217A"/>
                  </a:gs>
                  <a:gs pos="100000">
                    <a:srgbClr val="68217A"/>
                  </a:gs>
                </a:gsLst>
                <a:lin ang="16200000" scaled="1"/>
              </a:gradFill>
              <a:ea typeface="Segoe UI" pitchFamily="34" charset="0"/>
              <a:cs typeface="Segoe UI" pitchFamily="34" charset="0"/>
            </a:endParaRPr>
          </a:p>
        </p:txBody>
      </p:sp>
      <p:sp>
        <p:nvSpPr>
          <p:cNvPr id="24" name="Rectangle 23"/>
          <p:cNvSpPr/>
          <p:nvPr/>
        </p:nvSpPr>
        <p:spPr bwMode="white">
          <a:xfrm>
            <a:off x="1155256" y="3465311"/>
            <a:ext cx="4642203" cy="369332"/>
          </a:xfrm>
          <a:prstGeom prst="rect">
            <a:avLst/>
          </a:prstGeom>
        </p:spPr>
        <p:txBody>
          <a:bodyPr wrap="square" lIns="182880">
            <a:spAutoFit/>
          </a:bodyPr>
          <a:lstStyle/>
          <a:p>
            <a:r>
              <a:rPr lang="en-US" u="sng" dirty="0">
                <a:solidFill>
                  <a:srgbClr val="0072C6"/>
                </a:solidFill>
              </a:rPr>
              <a:t>http</a:t>
            </a:r>
            <a:r>
              <a:rPr lang="en-US" u="sng" dirty="0" smtClean="0">
                <a:solidFill>
                  <a:srgbClr val="0072C6"/>
                </a:solidFill>
              </a:rPr>
              <a:t>://www.visualstudio.com </a:t>
            </a:r>
            <a:endParaRPr lang="en-US" dirty="0">
              <a:solidFill>
                <a:srgbClr val="0072C6"/>
              </a:solidFill>
            </a:endParaRPr>
          </a:p>
        </p:txBody>
      </p:sp>
      <p:sp>
        <p:nvSpPr>
          <p:cNvPr id="32" name="Freeform 19"/>
          <p:cNvSpPr>
            <a:spLocks noEditPoints="1"/>
          </p:cNvSpPr>
          <p:nvPr/>
        </p:nvSpPr>
        <p:spPr bwMode="black">
          <a:xfrm>
            <a:off x="834022" y="302875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 name="Group 5"/>
          <p:cNvGrpSpPr/>
          <p:nvPr/>
        </p:nvGrpSpPr>
        <p:grpSpPr>
          <a:xfrm>
            <a:off x="3997507" y="4129702"/>
            <a:ext cx="2206842" cy="1547995"/>
            <a:chOff x="4007555" y="4150852"/>
            <a:chExt cx="2206842" cy="1547995"/>
          </a:xfrm>
        </p:grpSpPr>
        <p:pic>
          <p:nvPicPr>
            <p:cNvPr id="34" name="Picture 33"/>
            <p:cNvPicPr>
              <a:picLocks noChangeAspect="1"/>
            </p:cNvPicPr>
            <p:nvPr/>
          </p:nvPicPr>
          <p:blipFill rotWithShape="1">
            <a:blip r:embed="rId2"/>
            <a:srcRect l="269" r="50083"/>
            <a:stretch/>
          </p:blipFill>
          <p:spPr>
            <a:xfrm>
              <a:off x="4007555" y="4150852"/>
              <a:ext cx="2206842" cy="782889"/>
            </a:xfrm>
            <a:prstGeom prst="rect">
              <a:avLst/>
            </a:prstGeom>
          </p:spPr>
        </p:pic>
        <p:pic>
          <p:nvPicPr>
            <p:cNvPr id="35" name="Picture 34"/>
            <p:cNvPicPr>
              <a:picLocks noChangeAspect="1"/>
            </p:cNvPicPr>
            <p:nvPr/>
          </p:nvPicPr>
          <p:blipFill rotWithShape="1">
            <a:blip r:embed="rId2"/>
            <a:srcRect l="50238" t="3555" r="114"/>
            <a:stretch/>
          </p:blipFill>
          <p:spPr>
            <a:xfrm>
              <a:off x="4007555" y="4943789"/>
              <a:ext cx="2206842" cy="755058"/>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74" y="1093396"/>
            <a:ext cx="3448998" cy="965898"/>
          </a:xfrm>
          <a:prstGeom prst="rect">
            <a:avLst/>
          </a:prstGeom>
        </p:spPr>
      </p:pic>
    </p:spTree>
    <p:extLst>
      <p:ext uri="{BB962C8B-B14F-4D97-AF65-F5344CB8AC3E}">
        <p14:creationId xmlns:p14="http://schemas.microsoft.com/office/powerpoint/2010/main" val="355770576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Complete an evaluation </a:t>
            </a:r>
            <a:r>
              <a:rPr lang="en-US" dirty="0" smtClean="0"/>
              <a:t>and </a:t>
            </a:r>
            <a:r>
              <a:rPr lang="en-US" dirty="0"/>
              <a:t>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70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rgbClr val="FFFFFF">
                  <a:lumMod val="20000"/>
                  <a:lumOff val="80000"/>
                  <a:alpha val="99000"/>
                </a:srgbClr>
              </a:solidFill>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r>
              <a:rPr lang="en-US" sz="4400" b="1" dirty="0">
                <a:gradFill>
                  <a:gsLst>
                    <a:gs pos="83000">
                      <a:srgbClr val="FFFFFF"/>
                    </a:gs>
                    <a:gs pos="100000">
                      <a:srgbClr val="0072C6">
                        <a:lumMod val="30000"/>
                        <a:lumOff val="70000"/>
                      </a:srgbClr>
                    </a:gs>
                  </a:gsLst>
                  <a:lin ang="5400000" scaled="1"/>
                </a:gradFill>
              </a:rPr>
              <a:t>Scan this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b="1" dirty="0" smtClean="0">
                <a:gradFill>
                  <a:gsLst>
                    <a:gs pos="83000">
                      <a:srgbClr val="FFFFFF"/>
                    </a:gs>
                    <a:gs pos="100000">
                      <a:srgbClr val="0072C6">
                        <a:lumMod val="30000"/>
                        <a:lumOff val="70000"/>
                      </a:srgbClr>
                    </a:gs>
                  </a:gsLst>
                  <a:lin ang="5400000" scaled="1"/>
                </a:gradFill>
              </a:rPr>
              <a:t>QR </a:t>
            </a:r>
            <a:r>
              <a:rPr lang="en-US" sz="4400" b="1" dirty="0">
                <a:gradFill>
                  <a:gsLst>
                    <a:gs pos="83000">
                      <a:srgbClr val="FFFFFF"/>
                    </a:gs>
                    <a:gs pos="100000">
                      <a:srgbClr val="0072C6">
                        <a:lumMod val="30000"/>
                        <a:lumOff val="70000"/>
                      </a:srgbClr>
                    </a:gs>
                  </a:gsLst>
                  <a:lin ang="5400000" scaled="1"/>
                </a:gradFill>
              </a:rPr>
              <a:t>code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to evaluate </a:t>
            </a:r>
            <a:br>
              <a:rPr lang="en-US" sz="4400"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this </a:t>
            </a:r>
            <a:r>
              <a:rPr lang="en-US" sz="4400" dirty="0">
                <a:gradFill>
                  <a:gsLst>
                    <a:gs pos="83000">
                      <a:srgbClr val="FFFFFF"/>
                    </a:gs>
                    <a:gs pos="100000">
                      <a:srgbClr val="0072C6">
                        <a:lumMod val="30000"/>
                        <a:lumOff val="70000"/>
                      </a:srgbClr>
                    </a:gs>
                  </a:gsLst>
                  <a:lin ang="5400000" scaled="1"/>
                </a:gradFill>
              </a:rPr>
              <a:t>session.</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1812202621"/>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65171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m_GetResponse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793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Task.Delay</a:t>
            </a:r>
            <a:r>
              <a:rPr lang="en-US" sz="1800" dirty="0" smtClean="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DebugPrint</a:t>
            </a:r>
            <a:r>
              <a:rPr lang="en-US" sz="1800" dirty="0" smtClean="0">
                <a:solidFill>
                  <a:srgbClr val="008000"/>
                </a:solidFill>
                <a:highlight>
                  <a:srgbClr val="FFFFFF"/>
                </a:highlight>
                <a:latin typeface="Consolas" panose="020B0609020204030204" pitchFamily="49" charset="0"/>
              </a:rPr>
              <a:t>("Received Data: " + </a:t>
            </a:r>
            <a:r>
              <a:rPr lang="en-US" sz="1800" dirty="0" err="1" smtClean="0">
                <a:solidFill>
                  <a:srgbClr val="008000"/>
                </a:solidFill>
                <a:highlight>
                  <a:srgbClr val="FFFFFF"/>
                </a:highlight>
                <a:latin typeface="Consolas" panose="020B0609020204030204" pitchFamily="49" charset="0"/>
              </a:rPr>
              <a:t>m_GetResponse</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ex)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921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4294967295"/>
          </p:nvPr>
        </p:nvSpPr>
        <p:spPr>
          <a:xfrm>
            <a:off x="274638" y="1212850"/>
            <a:ext cx="11887200" cy="5275290"/>
          </a:xfrm>
          <a:prstGeom prst="rect">
            <a:avLst/>
          </a:prstGeom>
        </p:spPr>
        <p:txBody>
          <a:bodyPr/>
          <a:lstStyle/>
          <a:p>
            <a:pPr marL="0" indent="0">
              <a:buNone/>
            </a:pPr>
            <a:r>
              <a:rPr lang="en-US" dirty="0">
                <a:gradFill>
                  <a:gsLst>
                    <a:gs pos="1250">
                      <a:srgbClr val="6DC2E9"/>
                    </a:gs>
                    <a:gs pos="99000">
                      <a:srgbClr val="6DC2E9"/>
                    </a:gs>
                  </a:gsLst>
                  <a:lin ang="5400000" scaled="0"/>
                </a:gradFill>
              </a:rPr>
              <a:t>Principles</a:t>
            </a:r>
          </a:p>
          <a:p>
            <a:pPr marL="101600" indent="0">
              <a:buNone/>
            </a:pPr>
            <a:r>
              <a:rPr lang="en-US" sz="2400" dirty="0" err="1" smtClean="0">
                <a:latin typeface="+mn-lt"/>
              </a:rPr>
              <a:t>Async</a:t>
            </a:r>
            <a:r>
              <a:rPr lang="en-US" sz="2400" dirty="0" smtClean="0">
                <a:latin typeface="+mn-lt"/>
              </a:rPr>
              <a:t> void is a “fire-and-forget” mechanism...</a:t>
            </a:r>
          </a:p>
          <a:p>
            <a:pPr marL="101600" indent="0">
              <a:buNone/>
            </a:pPr>
            <a:r>
              <a:rPr lang="en-US" sz="2400" dirty="0" smtClean="0">
                <a:latin typeface="+mn-lt"/>
              </a:rPr>
              <a:t>The caller is </a:t>
            </a:r>
            <a:r>
              <a:rPr lang="en-US" sz="2400" i="1" dirty="0" smtClean="0">
                <a:latin typeface="+mn-lt"/>
              </a:rPr>
              <a:t>unable</a:t>
            </a:r>
            <a:r>
              <a:rPr lang="en-US" sz="2400" dirty="0" smtClean="0">
                <a:latin typeface="+mn-lt"/>
              </a:rPr>
              <a:t> to know when an </a:t>
            </a:r>
            <a:r>
              <a:rPr lang="en-US" sz="2400" dirty="0" err="1" smtClean="0">
                <a:latin typeface="+mn-lt"/>
              </a:rPr>
              <a:t>async</a:t>
            </a:r>
            <a:r>
              <a:rPr lang="en-US" sz="2400" dirty="0" smtClean="0">
                <a:latin typeface="+mn-lt"/>
              </a:rPr>
              <a:t> void has finished</a:t>
            </a:r>
          </a:p>
          <a:p>
            <a:pPr marL="101600" indent="0">
              <a:buNone/>
            </a:pPr>
            <a:r>
              <a:rPr lang="en-US" sz="2400" dirty="0" smtClean="0">
                <a:latin typeface="+mn-lt"/>
              </a:rPr>
              <a:t>The caller is </a:t>
            </a:r>
            <a:r>
              <a:rPr lang="en-US" sz="2400" i="1" dirty="0" smtClean="0">
                <a:latin typeface="+mn-lt"/>
              </a:rPr>
              <a:t>unable</a:t>
            </a:r>
            <a:r>
              <a:rPr lang="en-US" sz="2400" dirty="0" smtClean="0">
                <a:latin typeface="+mn-lt"/>
              </a:rPr>
              <a:t> to catch exceptions thrown</a:t>
            </a:r>
            <a:r>
              <a:rPr lang="en-US" sz="2400" dirty="0">
                <a:latin typeface="+mn-lt"/>
              </a:rPr>
              <a:t> from an </a:t>
            </a:r>
            <a:r>
              <a:rPr lang="en-US" sz="2400" dirty="0" err="1">
                <a:latin typeface="+mn-lt"/>
              </a:rPr>
              <a:t>async</a:t>
            </a:r>
            <a:r>
              <a:rPr lang="en-US" sz="2400" dirty="0">
                <a:latin typeface="+mn-lt"/>
              </a:rPr>
              <a:t> void</a:t>
            </a:r>
          </a:p>
          <a:p>
            <a:pPr marL="355600" lvl="1" indent="0">
              <a:buNone/>
            </a:pPr>
            <a:r>
              <a:rPr lang="en-US" dirty="0"/>
              <a:t>(instead they get posted to the UI message-loop)</a:t>
            </a:r>
            <a:r>
              <a:rPr lang="en-US" sz="2000" dirty="0"/>
              <a:t/>
            </a:r>
            <a:br>
              <a:rPr lang="en-US" sz="2000" dirty="0"/>
            </a:br>
            <a:endParaRPr lang="en-US" sz="2000" dirty="0"/>
          </a:p>
          <a:p>
            <a:pPr marL="0" indent="0">
              <a:buNone/>
            </a:pPr>
            <a:r>
              <a:rPr lang="en-US" dirty="0">
                <a:gradFill>
                  <a:gsLst>
                    <a:gs pos="1250">
                      <a:srgbClr val="6DC2E9"/>
                    </a:gs>
                    <a:gs pos="99000">
                      <a:srgbClr val="6DC2E9"/>
                    </a:gs>
                  </a:gsLst>
                  <a:lin ang="5400000" scaled="0"/>
                </a:gradFill>
              </a:rPr>
              <a:t>Guidance</a:t>
            </a:r>
          </a:p>
          <a:p>
            <a:pPr marL="101600" indent="0">
              <a:buNone/>
            </a:pPr>
            <a:r>
              <a:rPr lang="en-US" sz="2400" dirty="0">
                <a:latin typeface="+mn-lt"/>
              </a:rPr>
              <a:t>Use </a:t>
            </a:r>
            <a:r>
              <a:rPr lang="en-US" sz="2400" dirty="0" err="1">
                <a:latin typeface="+mn-lt"/>
              </a:rPr>
              <a:t>async</a:t>
            </a:r>
            <a:r>
              <a:rPr lang="en-US" sz="2400" dirty="0">
                <a:latin typeface="+mn-lt"/>
              </a:rPr>
              <a:t> void methods only for top-level event handlers (and their like)</a:t>
            </a:r>
          </a:p>
          <a:p>
            <a:pPr marL="101600" indent="0">
              <a:buNone/>
            </a:pPr>
            <a:r>
              <a:rPr lang="en-US" sz="2400" dirty="0">
                <a:latin typeface="+mn-lt"/>
              </a:rPr>
              <a:t>Use </a:t>
            </a:r>
            <a:r>
              <a:rPr lang="en-US" sz="2400" dirty="0" err="1">
                <a:latin typeface="+mn-lt"/>
              </a:rPr>
              <a:t>async</a:t>
            </a:r>
            <a:r>
              <a:rPr lang="en-US" sz="2400" dirty="0">
                <a:latin typeface="+mn-lt"/>
              </a:rPr>
              <a:t> Task-returning methods everywhere else</a:t>
            </a:r>
          </a:p>
          <a:p>
            <a:pPr marL="101600" indent="0">
              <a:buNone/>
            </a:pPr>
            <a:r>
              <a:rPr lang="en-US" sz="2400" dirty="0">
                <a:latin typeface="+mn-lt"/>
              </a:rPr>
              <a:t>If you need fire-and-forget elsewhere, indicate it explicitly e.g. “</a:t>
            </a:r>
            <a:r>
              <a:rPr lang="en-US" sz="2400" dirty="0" err="1">
                <a:latin typeface="+mn-lt"/>
              </a:rPr>
              <a:t>FredAsync</a:t>
            </a:r>
            <a:r>
              <a:rPr lang="en-US" sz="2400" dirty="0">
                <a:latin typeface="+mn-lt"/>
              </a:rPr>
              <a:t>().</a:t>
            </a:r>
            <a:r>
              <a:rPr lang="en-US" sz="2400" dirty="0" err="1">
                <a:latin typeface="+mn-lt"/>
              </a:rPr>
              <a:t>FireAndForget</a:t>
            </a:r>
            <a:r>
              <a:rPr lang="en-US" sz="2400" dirty="0">
                <a:latin typeface="+mn-lt"/>
              </a:rPr>
              <a:t>()”</a:t>
            </a:r>
          </a:p>
          <a:p>
            <a:pPr marL="101600" indent="0">
              <a:buNone/>
            </a:pPr>
            <a:r>
              <a:rPr lang="en-US" sz="2400" dirty="0">
                <a:latin typeface="+mn-lt"/>
              </a:rPr>
              <a:t>When you see an </a:t>
            </a:r>
            <a:r>
              <a:rPr lang="en-US" sz="2400" dirty="0" err="1">
                <a:latin typeface="+mn-lt"/>
              </a:rPr>
              <a:t>async</a:t>
            </a:r>
            <a:r>
              <a:rPr lang="en-US" sz="2400" dirty="0">
                <a:latin typeface="+mn-lt"/>
              </a:rPr>
              <a:t> lambda, verify it</a:t>
            </a:r>
          </a:p>
        </p:txBody>
      </p:sp>
    </p:spTree>
    <p:extLst>
      <p:ext uri="{BB962C8B-B14F-4D97-AF65-F5344CB8AC3E}">
        <p14:creationId xmlns:p14="http://schemas.microsoft.com/office/powerpoint/2010/main" val="3831621494"/>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rgbClr val="0072C6">
                      <a:lumMod val="60000"/>
                      <a:lumOff val="40000"/>
                    </a:srgb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smtClean="0">
                <a:solidFill>
                  <a:srgbClr val="002050"/>
                </a:solidFill>
                <a:latin typeface="Consolas" panose="020B0609020204030204" pitchFamily="49" charset="0"/>
                <a:cs typeface="Consolas" panose="020B0609020204030204" pitchFamily="49" charset="0"/>
              </a:rPr>
              <a:t>await</a:t>
            </a:r>
            <a:endParaRPr lang="en-US" dirty="0">
              <a:solidFill>
                <a:srgbClr val="002050"/>
              </a:solidFill>
              <a:latin typeface="Consolas" panose="020B0609020204030204" pitchFamily="49" charset="0"/>
              <a:cs typeface="Consolas" panose="020B0609020204030204" pitchFamily="49" charset="0"/>
            </a:endParaRP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66592593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1A4D2FE5-5B99-4C5F-BE7C-BF7E0F728B68}" vid="{2DAD81D4-5DE9-4579-B4FE-455254988390}"/>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2_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B8D3FDDC-9A31-4186-B2FF-A9BBF50B617D}" vid="{9DD52352-60EE-46C2-BAA2-DCEF7DB6590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926dde2575c399a9dfc1a0653dd2753a">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f4cb2f060d10f12dd6d7af80b20dd6c"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 Mads Torgersen</External_x0020_Speaker>
    <Session_x0020_Code xmlns="e36bfbf9-5e42-489c-a259-4c54eb22cb57"> DEV-B362</Session_x0020_Code>
    <Presentation_x0020_Date xmlns="e36bfbf9-5e42-489c-a259-4c54eb22cb57">2014-05-15T00:00:00-05:00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F23B5B45-A0E7-4974-993F-E75FD33DC1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sharepoint/v3"/>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230e9df3-be65-4c73-a93b-d1236ebd677e"/>
    <ds:schemaRef ds:uri="e36bfbf9-5e42-489c-a259-4c54eb22cb5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10</TotalTime>
  <Words>9704</Words>
  <Application>Microsoft Office PowerPoint</Application>
  <PresentationFormat>Custom</PresentationFormat>
  <Paragraphs>1009</Paragraphs>
  <Slides>57</Slides>
  <Notes>55</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57</vt:i4>
      </vt:variant>
    </vt:vector>
  </HeadingPairs>
  <TitlesOfParts>
    <vt:vector size="68" baseType="lpstr">
      <vt:lpstr>Arial</vt:lpstr>
      <vt:lpstr>Calibri</vt:lpstr>
      <vt:lpstr>Consolas</vt:lpstr>
      <vt:lpstr>Segoe UI</vt:lpstr>
      <vt:lpstr>Segoe UI Light</vt:lpstr>
      <vt:lpstr>Times New Roman</vt:lpstr>
      <vt:lpstr>Wingdings</vt:lpstr>
      <vt:lpstr>TechEd 2014 Dk Blue</vt:lpstr>
      <vt:lpstr>1_TechEd 2014 Dk Blue</vt:lpstr>
      <vt:lpstr>2_TechEd 2014 Dk Blue</vt:lpstr>
      <vt:lpstr>Acrobat Document</vt:lpstr>
      <vt:lpstr>PowerPoint Presentation</vt:lpstr>
      <vt:lpstr>Async Best Practices for C# and VB</vt:lpstr>
      <vt:lpstr>Key Takeaways</vt:lpstr>
      <vt:lpstr>Async void is only for event handlers</vt:lpstr>
      <vt:lpstr>Stop using async void!</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Threadpool</vt:lpstr>
      <vt:lpstr>Threadpool</vt:lpstr>
      <vt:lpstr>Threadpool</vt:lpstr>
      <vt:lpstr>Is it CPU-bound, or I/O-bound?</vt:lpstr>
      <vt:lpstr>Threadpool</vt:lpstr>
      <vt:lpstr>Threadpool</vt:lpstr>
      <vt:lpstr>Threadpool</vt:lpstr>
      <vt:lpstr>Threadpool</vt:lpstr>
      <vt:lpstr>Threadpool</vt:lpstr>
      <vt:lpstr>Threadpool</vt:lpstr>
      <vt:lpstr>Async over events</vt:lpstr>
      <vt:lpstr>Async over events</vt:lpstr>
      <vt:lpstr>Async over events</vt:lpstr>
      <vt:lpstr>Async over events</vt:lpstr>
      <vt:lpstr>The problem is events. They’re not going away.</vt:lpstr>
      <vt:lpstr>Async over events</vt:lpstr>
      <vt:lpstr>Async over events</vt:lpstr>
      <vt:lpstr>Async over events</vt:lpstr>
      <vt:lpstr>Async over events</vt:lpstr>
      <vt:lpstr>Async over events</vt:lpstr>
      <vt:lpstr>Library methods shouldn’t lie</vt:lpstr>
      <vt:lpstr>Library methods shouldn’t lie</vt:lpstr>
      <vt:lpstr>Library methods shouldn’t lie</vt:lpstr>
      <vt:lpstr>The dangers of </vt:lpstr>
      <vt:lpstr>The dangers of </vt:lpstr>
      <vt:lpstr>Library methods shouldn’t lie</vt:lpstr>
      <vt:lpstr>Libraries should expose chunky async APIs</vt:lpstr>
      <vt:lpstr>Libraries should expose chunky async APIs</vt:lpstr>
      <vt:lpstr>Libraries should expose chunky async APIs</vt:lpstr>
      <vt:lpstr>Fast Path in awaits</vt:lpstr>
      <vt:lpstr>Fast Path in awaits</vt:lpstr>
      <vt:lpstr>Fast Path in awaits</vt:lpstr>
      <vt:lpstr>Libraries should expose chunky async APIs</vt:lpstr>
      <vt:lpstr>Consider .ConfigureAwait(false) in libraries</vt:lpstr>
      <vt:lpstr>Consider .ConfigureAwait(false) in libraries</vt:lpstr>
      <vt:lpstr>Consider .ConfigureAwait(false) in libraries</vt:lpstr>
      <vt:lpstr>Related talks</vt:lpstr>
      <vt:lpstr>Resources for async best practices</vt:lpstr>
      <vt:lpstr>Visit the Developer Platform &amp; Tools Booth</vt:lpstr>
      <vt:lpstr>Resources</vt:lpstr>
      <vt:lpstr>Complete an evaluation and enter to win!</vt:lpstr>
      <vt:lpstr>Evaluate this session</vt:lpstr>
      <vt:lpstr>PowerPoint Presentation</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 Best Practices for C# and VB</dc:title>
  <dc:subject>TechEd 2014</dc:subject>
  <dc:creator>testadmin</dc:creator>
  <cp:keywords/>
  <dc:description>Template: Jordan Cayabyab, Artitudes Design
Formatting: 
Audience Type:</dc:description>
  <cp:lastModifiedBy>testadmin</cp:lastModifiedBy>
  <cp:revision>4</cp:revision>
  <dcterms:created xsi:type="dcterms:W3CDTF">2014-05-10T19:09:24Z</dcterms:created>
  <dcterms:modified xsi:type="dcterms:W3CDTF">2014-05-15T17:54:16Z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